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Default Extension="emf" ContentType="image/x-em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Java 25.1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5"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guide orient="horz" pos="2160"/>
        <p:guide pos="2880"/>
      </p:guideLst>
    </p:cSldViewPr>
  </p:slideViewPr>
  <p:notesViewPr>
    <p:cSldViewPr>
      <p:cViewPr>
        <p:scale>
          <a:sx n="1" d="100"/>
          <a:sy n="1" d="100"/>
        </p:scale>
        <p:origin x="0" y="0"/>
      </p:cViewPr>
      <p:guideLst/>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tags" Target="tags/tag59.xml" /><Relationship Id="rId18" Type="http://schemas.openxmlformats.org/officeDocument/2006/relationships/presProps" Target="presProps.xml" /><Relationship Id="rId19" Type="http://schemas.openxmlformats.org/officeDocument/2006/relationships/viewProps" Target="viewProps.xml" /><Relationship Id="rId2" Type="http://schemas.openxmlformats.org/officeDocument/2006/relationships/slideMaster" Target="slideMasters/slideMaster2.xml" /><Relationship Id="rId20" Type="http://schemas.openxmlformats.org/officeDocument/2006/relationships/theme" Target="theme/theme1.xml" /><Relationship Id="rId21" Type="http://schemas.openxmlformats.org/officeDocument/2006/relationships/tableStyles" Target="tableStyles.xml" /><Relationship Id="rId3" Type="http://schemas.openxmlformats.org/officeDocument/2006/relationships/notesMaster" Target="notesMasters/notesMaster1.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一、煤矿安全生产核心方针 ——“安全第一、预防为主、综合治理”</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a:t>三、法律法规的岗位落实要求</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 </a:t>
            </a:r>
            <a:r>
              <a:rPr lang="zh-CN" altLang="en-US" sz="1200" kern="1200">
                <a:solidFill>
                  <a:schemeClr val="tx1"/>
                </a:solidFill>
                <a:effectLst/>
                <a:latin typeface="+mn-lt"/>
                <a:ea typeface="+mn-ea"/>
                <a:cs typeface="+mn-cs"/>
              </a:rPr>
              <a:t>日常操作</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对标法规</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对标法规</a:t>
            </a:r>
            <a:r>
              <a:rPr lang="en-US" altLang="zh-CN"/>
              <a:t>”</a:t>
            </a:r>
            <a:r>
              <a:rPr lang="zh-CN" altLang="en-US"/>
              <a:t>：每次开机前、作业中、停机后，对照《煤矿安全规程》等条款自查操作行为，如</a:t>
            </a:r>
            <a:r>
              <a:rPr lang="en-US" altLang="zh-CN"/>
              <a:t> “</a:t>
            </a:r>
            <a:r>
              <a:rPr lang="zh-CN" altLang="en-US"/>
              <a:t>开机前巡视周围无人员</a:t>
            </a:r>
            <a:r>
              <a:rPr lang="en-US" altLang="zh-CN"/>
              <a:t>”“</a:t>
            </a:r>
            <a:r>
              <a:rPr lang="zh-CN" altLang="en-US"/>
              <a:t>停机后切断电源闭锁</a:t>
            </a:r>
            <a:r>
              <a:rPr lang="en-US" altLang="zh-CN"/>
              <a:t>”</a:t>
            </a:r>
            <a:r>
              <a:rPr lang="zh-CN" altLang="en-US"/>
              <a:t>，避免</a:t>
            </a:r>
            <a:r>
              <a:rPr lang="en-US" altLang="zh-CN"/>
              <a:t> “</a:t>
            </a:r>
            <a:r>
              <a:rPr lang="zh-CN" altLang="en-US"/>
              <a:t>习惯性违规</a:t>
            </a:r>
            <a:r>
              <a:rPr lang="en-US" altLang="zh-CN"/>
              <a:t>”</a:t>
            </a:r>
            <a:r>
              <a:rPr lang="zh-CN" altLang="en-US"/>
              <a:t>。习惯性违规是煤矿事故发生的重要原因之一，一些司机在长期的工作中，可能会形成一些不良的操作习惯，这些习惯看似无关紧要，但却可能隐藏着巨大的安全隐患。因此，司机要养成对标法规的好习惯，每次操作前都要认真对照法规条款进行检查，确保自己的操作行为符合规定。例如，开机前要巡视周围是否有人员，防止在启动采煤机时对人员造成伤害；停机后要切断电源并闭锁，防止误启动。</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 </a:t>
            </a:r>
            <a:r>
              <a:rPr lang="zh-CN" altLang="en-US" sz="1200" kern="1200">
                <a:solidFill>
                  <a:schemeClr val="tx1"/>
                </a:solidFill>
                <a:effectLst/>
                <a:latin typeface="+mn-lt"/>
                <a:ea typeface="+mn-ea"/>
                <a:cs typeface="+mn-cs"/>
              </a:rPr>
              <a:t>隐患处置</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依规报告</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依规报告</a:t>
            </a:r>
            <a:r>
              <a:rPr lang="en-US" altLang="zh-CN"/>
              <a:t>”</a:t>
            </a:r>
            <a:r>
              <a:rPr lang="zh-CN" altLang="en-US"/>
              <a:t>：发现超出自身处理能力的隐患（如瓦斯持续超限、设备重大故障），需立即停机并按流程上报跟班队长或分管领导，严禁</a:t>
            </a:r>
            <a:r>
              <a:rPr lang="en-US" altLang="zh-CN"/>
              <a:t> “</a:t>
            </a:r>
            <a:r>
              <a:rPr lang="zh-CN" altLang="en-US"/>
              <a:t>隐瞒隐患</a:t>
            </a:r>
            <a:r>
              <a:rPr lang="en-US" altLang="zh-CN"/>
              <a:t>”“</a:t>
            </a:r>
            <a:r>
              <a:rPr lang="zh-CN" altLang="en-US"/>
              <a:t>自行冒险处置</a:t>
            </a:r>
            <a:r>
              <a:rPr lang="en-US" altLang="zh-CN"/>
              <a:t>”</a:t>
            </a:r>
            <a:r>
              <a:rPr lang="zh-CN" altLang="en-US"/>
              <a:t>，符合《安全生产法》中</a:t>
            </a:r>
            <a:r>
              <a:rPr lang="en-US" altLang="zh-CN"/>
              <a:t> “</a:t>
            </a:r>
            <a:r>
              <a:rPr lang="zh-CN" altLang="en-US"/>
              <a:t>隐患报告</a:t>
            </a:r>
            <a:r>
              <a:rPr lang="en-US" altLang="zh-CN"/>
              <a:t>” </a:t>
            </a:r>
            <a:r>
              <a:rPr lang="zh-CN" altLang="en-US"/>
              <a:t>要求。</a:t>
            </a:r>
            <a:r>
              <a:rPr lang="en-US" altLang="zh-CN"/>
              <a:t>|</a:t>
            </a:r>
            <a:r>
              <a:rPr lang="zh-CN" altLang="en-US"/>
              <a:t>在煤矿生产中，隐患是不可避免的，但是如果不及时处理，隐患就可能会演变成事故。当司机发现超出自身处理能力的隐患时，不能隐瞒不报或自行冒险处置，而要立即停机，并按照规定的流程上报给跟班队长或分管领导。跟班队长或分管领导具有更丰富的经验和更高的决策能力，他们可以根据隐患的情况采取相应的措施进行处理，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责任认知</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知法懂责</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知法懂责</a:t>
            </a:r>
            <a:r>
              <a:rPr lang="en-US" altLang="zh-CN"/>
              <a:t>”</a:t>
            </a:r>
            <a:r>
              <a:rPr lang="zh-CN" altLang="en-US"/>
              <a:t>：明确违规操作的法律后果</a:t>
            </a:r>
            <a:r>
              <a:rPr lang="en-US" altLang="zh-CN"/>
              <a:t> —— </a:t>
            </a:r>
            <a:r>
              <a:rPr lang="zh-CN" altLang="en-US"/>
              <a:t>若因无证上岗、违反规程导致事故，需承担相应责任（如行政处分、经济处罚，情节严重者追究法律责任），树立</a:t>
            </a:r>
            <a:r>
              <a:rPr lang="en-US" altLang="zh-CN"/>
              <a:t> “</a:t>
            </a:r>
            <a:r>
              <a:rPr lang="zh-CN" altLang="en-US"/>
              <a:t>违法必担责</a:t>
            </a:r>
            <a:r>
              <a:rPr lang="en-US" altLang="zh-CN"/>
              <a:t>” </a:t>
            </a:r>
            <a:r>
              <a:rPr lang="zh-CN" altLang="en-US"/>
              <a:t>的敬畏意识。</a:t>
            </a:r>
            <a:r>
              <a:rPr lang="en-US" altLang="zh-CN"/>
              <a:t>}</a:t>
            </a:r>
            <a:r>
              <a:rPr lang="zh-CN" altLang="en-US"/>
              <a:t>法律法规是保障煤矿安全生产的重要依据，每个司机都要认真学习法律法规，明确自己的权利和义务。如果因为无证上岗、违反规程等违规操作导致事故发生，司机需要承担相应的法律责任。行政处分可能包括警告、记过、降级等；经济处罚可能包括罚款、赔偿损失等；情节严重的，还可能追究刑事责任。因此，司机要树立</a:t>
            </a:r>
            <a:r>
              <a:rPr lang="en-US" altLang="zh-CN"/>
              <a:t> “</a:t>
            </a:r>
            <a:r>
              <a:rPr lang="zh-CN" altLang="en-US"/>
              <a:t>违法必担责</a:t>
            </a:r>
            <a:r>
              <a:rPr lang="en-US" altLang="zh-CN"/>
              <a:t>” </a:t>
            </a:r>
            <a:r>
              <a:rPr lang="zh-CN" altLang="en-US"/>
              <a:t>的敬畏意识，严格遵守法律法规和操作规程，确保安全生产。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“安全第一”：优先保障生命安全</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核心内涵：在煤矿生产全流程中，必须将人员安全置于产量、效率之上。</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煤矿生产环境复杂多变，存在着诸多潜在的危险因素，如顶板垮落、瓦斯爆炸、煤尘危害等，这些危险因素一旦引发事故，往往会造成严重的人员伤亡和财产损失。因此，安全是煤矿生产的首要前提和根本保障。对采煤机司机而言，操作中若发现顶底板冒顶预兆、瓦斯超限等安全隐患，需立即停机处理，严禁 “冒险作业”“带病开机”。</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冒顶事故是煤矿常见的事故类型之一，它可能由于地质构造变化、支护不当等原因引发，</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一旦发生，会瞬间掩埋设备和人员，造成不可挽回的损失。瓦斯超限则可能引发瓦斯爆炸或瓦斯燃烧事故，其破坏力极大，会摧毁整个矿井的通风系统和生产设施。这与后续岗位操作中 “紧急停机情形”（如顶底板有冒顶预兆时停机）直接对应。在实际操作中，采煤机司机要时刻保持警惕，密切关注周围环境的变化，一旦发现异常情况，要果断采取停机措施，确保自身和他人的安全。</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kern="1200">
                <a:solidFill>
                  <a:schemeClr val="tx1"/>
                </a:solidFill>
                <a:effectLst/>
                <a:latin typeface="+mn-lt"/>
                <a:ea typeface="+mn-ea"/>
                <a:cs typeface="+mn-cs"/>
              </a:rPr>
              <a:t>|3.</a:t>
            </a:r>
            <a:r>
              <a:rPr lang="zh-CN" altLang="zh-CN" sz="2000" kern="1200">
                <a:solidFill>
                  <a:schemeClr val="tx1"/>
                </a:solidFill>
                <a:effectLst/>
                <a:latin typeface="+mn-lt"/>
                <a:ea typeface="+mn-ea"/>
                <a:cs typeface="+mn-cs"/>
              </a:rPr>
              <a:t>“综合治理”：多维度协同保障</a:t>
            </a:r>
            <a:endParaRPr lang="zh-CN"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核心内涵：结合技术、管理、人员协作等多方面措施保障安全。</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煤矿安全生产是一个复杂的系统工程，仅仅依靠单一的技术或管理措施是远远不够的，需要从多个维度进行综合治理。</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对采煤机司机，一方面需熟练掌握设备操作技术（如正确进刀、调速）。</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正确的进刀方式可以提高采煤效率，减少设备的磨损和故障；合理的调速操作可以根据煤层的厚度和硬度进行调整，确保采煤机的稳定运行。另一方面需与支架工、输送机司机等岗位协同（按顺序开机停机）。在煤矿生产中，各个岗位之间是相互关联、相互影响的，只有各个岗位密切配合，才能保证生产的顺利进行。</a:t>
            </a:r>
            <a:endParaRPr lang="zh-CN" altLang="en-US" sz="2000"/>
          </a:p>
          <a:p>
            <a:endParaRPr kumimoji="0" lang="zh-CN" altLang="en-US" sz="1900" b="1" i="0" u="none" strike="noStrike" kern="1200" cap="none" spc="0" normalizeH="0" baseline="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F445B992-E384-4383-A983-B61662EC3BC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综合治理</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：多维度协同保障</a:t>
            </a:r>
            <a:endParaRPr lang="zh-CN"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另一方面需与支架工、输送机司机等岗位协同（按顺序开机停机）。</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在煤矿生产中，各个岗位之间是相互关联、相互影响的，只有各个岗位密切配合，才能保证生产的顺利进行。例如，采煤机司机在采煤时，需要与支架工配合，及时支护顶板，防止顶板垮落；与输送机司机配合，确保煤炭能够及时运输出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同时遵守矿内安全管理制度（如交接班、日志填写），形成</a:t>
            </a:r>
            <a:r>
              <a:rPr lang="en-US" altLang="zh-CN"/>
              <a:t> “</a:t>
            </a:r>
            <a:r>
              <a:rPr lang="zh-CN" altLang="en-US"/>
              <a:t>技术</a:t>
            </a:r>
            <a:r>
              <a:rPr lang="en-US" altLang="zh-CN"/>
              <a:t> + </a:t>
            </a:r>
            <a:r>
              <a:rPr lang="zh-CN" altLang="en-US"/>
              <a:t>管理</a:t>
            </a:r>
            <a:r>
              <a:rPr lang="en-US" altLang="zh-CN"/>
              <a:t> + </a:t>
            </a:r>
            <a:r>
              <a:rPr lang="zh-CN" altLang="en-US"/>
              <a:t>协作</a:t>
            </a:r>
            <a:r>
              <a:rPr lang="en-US" altLang="zh-CN"/>
              <a:t>” </a:t>
            </a:r>
            <a:r>
              <a:rPr lang="zh-CN" altLang="en-US"/>
              <a:t>的安全保障体系。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交接班制度可以确保工作的连续性和安全性，让下一班的工作人员了解上一班的工作情况和设备运行状况；日志填写可以记录设备的运行情况和安全隐患，为后续的安全管理和维修保养提供依据。</a:t>
            </a:r>
            <a:endParaRPr lang="zh-CN" altLang="en-US"/>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en-US" noProof="0">
                <a:ln>
                  <a:noFill/>
                </a:ln>
                <a:solidFill>
                  <a:prstClr val="white"/>
                </a:solidFill>
                <a:effectLst/>
                <a:uLnTx/>
                <a:uFillTx/>
                <a:latin typeface="印品黑体" panose="00000500000000000000" pitchFamily="2" charset="-122"/>
                <a:ea typeface="印品黑体" panose="00000500000000000000" pitchFamily="2" charset="-122"/>
                <a:sym typeface="印品黑体" panose="00000500000000000000" pitchFamily="2" charset="-122"/>
              </a:rPr>
              <a:t>《中华人民共和国安全生产法》</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关键条款：从业人员必须经专门安全培训，取得相应资格方可上岗（对应</a:t>
            </a:r>
            <a:r>
              <a:rPr lang="en-US" altLang="zh-CN"/>
              <a:t> “</a:t>
            </a:r>
            <a:r>
              <a:rPr lang="zh-CN" altLang="en-US"/>
              <a:t>上岗条件</a:t>
            </a:r>
            <a:r>
              <a:rPr lang="en-US" altLang="zh-CN"/>
              <a:t>” </a:t>
            </a:r>
            <a:r>
              <a:rPr lang="zh-CN" altLang="en-US"/>
              <a:t>中</a:t>
            </a:r>
            <a:r>
              <a:rPr lang="en-US" altLang="zh-CN"/>
              <a:t> “</a:t>
            </a:r>
            <a:r>
              <a:rPr lang="zh-CN" altLang="en-US"/>
              <a:t>培训考试合格、持证上岗</a:t>
            </a:r>
            <a:r>
              <a:rPr lang="en-US" altLang="zh-CN"/>
              <a:t>”</a:t>
            </a:r>
            <a:r>
              <a:rPr lang="zh-CN" altLang="en-US"/>
              <a:t>）。</a:t>
            </a:r>
            <a:r>
              <a:rPr lang="en-US" altLang="zh-CN"/>
              <a:t>|</a:t>
            </a:r>
            <a:r>
              <a:rPr lang="zh-CN" altLang="en-US"/>
              <a:t>煤矿生产具有一定的危险性，从业人员需要具备一定的安全知识和技能，才能胜任工作。通过专门的安全培训，可以让从业人员了解煤矿生产的安全规定、操作规程和应急处理方法，提高他们的安全意识和自我保护能力。</a:t>
            </a:r>
            <a:endParaRPr lang="zh-CN" altLang="en-US"/>
          </a:p>
          <a:p>
            <a:r>
              <a:rPr lang="en-US" altLang="zh-CN"/>
              <a:t>|</a:t>
            </a:r>
            <a:r>
              <a:rPr lang="zh-CN" altLang="en-US"/>
              <a:t>从业人员有权拒绝违章指挥、强令冒险作业（如拒绝</a:t>
            </a:r>
            <a:r>
              <a:rPr lang="en-US" altLang="zh-CN"/>
              <a:t> “</a:t>
            </a:r>
            <a:r>
              <a:rPr lang="zh-CN" altLang="en-US"/>
              <a:t>强行截割硬岩</a:t>
            </a:r>
            <a:r>
              <a:rPr lang="en-US" altLang="zh-CN"/>
              <a:t>”“</a:t>
            </a:r>
            <a:r>
              <a:rPr lang="zh-CN" altLang="en-US"/>
              <a:t>带载启动</a:t>
            </a:r>
            <a:r>
              <a:rPr lang="en-US" altLang="zh-CN"/>
              <a:t>” </a:t>
            </a:r>
            <a:r>
              <a:rPr lang="zh-CN" altLang="en-US"/>
              <a:t>等违规指令）。</a:t>
            </a:r>
            <a:r>
              <a:rPr lang="en-US" altLang="zh-CN"/>
              <a:t>|</a:t>
            </a:r>
            <a:r>
              <a:rPr lang="zh-CN" altLang="en-US"/>
              <a:t>在煤矿生产中，一些管理人员可能会为了追求产量和效率，忽视安全规定，强令从业人员进行违章作业。这种行为是非常危险的，容易导致事故的发生。从业人员有权拒绝这种违章指挥，保护自己的生命安全。</a:t>
            </a:r>
            <a:endParaRPr lang="zh-CN" altLang="en-US"/>
          </a:p>
          <a:p>
            <a:r>
              <a:rPr lang="en-US" altLang="zh-CN"/>
              <a:t>|</a:t>
            </a:r>
            <a:r>
              <a:rPr lang="zh-CN" altLang="en-US"/>
              <a:t>生产经营单位需为从业人员提供符合标准的劳动防护用品（如防尘口罩、安全帽等，保障司机在喷雾降尘不足时的健康）。</a:t>
            </a:r>
            <a:r>
              <a:rPr lang="en-US" altLang="zh-CN"/>
              <a:t>|</a:t>
            </a:r>
            <a:r>
              <a:rPr lang="zh-CN" altLang="en-US"/>
              <a:t>煤矿生产过程中会产生大量的煤尘和有害气体，对从业人员的身体健康造成危害。劳动防护用品可以有效地减少这些危害，保护从业人员的身体健康。例如，防尘口罩可以过滤空气中的煤尘，减少吸入量；安全帽可以保护头部免受物体打击。</a:t>
            </a:r>
            <a:endParaRPr lang="zh-CN" altLang="en-US"/>
          </a:p>
          <a:p>
            <a:r>
              <a:rPr lang="zh-CN" altLang="en-US"/>
              <a:t>岗位要求：司机需主动参加矿内安全培训，不无证上岗。安全培训是提高司机安全意识和操作技能的重要途径，司机要积极主动地参加培训，认真学习安全知识和操作规程。同时，要严格按照规定取得相应的资格证书，持证上岗，确保自己具备从事采煤机司机工作的资格。发现管理人员强令违规操作时，有权拒绝并上报。当司机发现管理人员强令违规操作时，不能盲目服从，要坚决拒绝，并及时向上级领导或相关部门报告，以避免事故的发生。</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en-US">
                <a:sym typeface="+mn-ea"/>
              </a:rPr>
              <a:t>《煤矿安全规程》</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关键条款：电动机、开关附近</a:t>
            </a:r>
            <a:r>
              <a:rPr lang="en-US" altLang="zh-CN"/>
              <a:t> 20 </a:t>
            </a:r>
            <a:r>
              <a:rPr lang="zh-CN" altLang="en-US"/>
              <a:t>米内风流中瓦斯浓度达到</a:t>
            </a:r>
            <a:r>
              <a:rPr lang="en-US" altLang="zh-CN"/>
              <a:t> 1.5% </a:t>
            </a:r>
            <a:r>
              <a:rPr lang="zh-CN" altLang="en-US"/>
              <a:t>时，必须停止运转、切断电源、撤出人员（对应</a:t>
            </a:r>
            <a:r>
              <a:rPr lang="en-US" altLang="zh-CN"/>
              <a:t> “</a:t>
            </a:r>
            <a:r>
              <a:rPr lang="zh-CN" altLang="en-US"/>
              <a:t>安全规定</a:t>
            </a:r>
            <a:r>
              <a:rPr lang="en-US" altLang="zh-CN"/>
              <a:t>” </a:t>
            </a:r>
            <a:r>
              <a:rPr lang="zh-CN" altLang="en-US"/>
              <a:t>第</a:t>
            </a:r>
            <a:r>
              <a:rPr lang="en-US" altLang="zh-CN"/>
              <a:t> 5 </a:t>
            </a:r>
            <a:r>
              <a:rPr lang="zh-CN" altLang="en-US"/>
              <a:t>条）。</a:t>
            </a:r>
            <a:r>
              <a:rPr lang="en-US" altLang="zh-CN"/>
              <a:t>|</a:t>
            </a:r>
            <a:r>
              <a:rPr lang="zh-CN" altLang="en-US"/>
              <a:t>瓦斯是一种易燃易爆气体，在煤矿生产中，瓦斯积聚是一个非常危险的现象。当瓦斯浓度达到一定值时，遇到火源就会发生爆炸事故。因此，当电动机、开关附近</a:t>
            </a:r>
            <a:r>
              <a:rPr lang="en-US" altLang="zh-CN"/>
              <a:t> 20 </a:t>
            </a:r>
            <a:r>
              <a:rPr lang="zh-CN" altLang="en-US"/>
              <a:t>米内风流中瓦斯浓度达到</a:t>
            </a:r>
            <a:r>
              <a:rPr lang="en-US" altLang="zh-CN"/>
              <a:t> 1.5% </a:t>
            </a:r>
            <a:r>
              <a:rPr lang="zh-CN" altLang="en-US"/>
              <a:t>时，必须立即停止运转、切断电源、撤出人员，以防止瓦斯爆炸事故的发生。采煤机截煤时必须开启喷雾装置，无水或喷雾损坏时停机（对应</a:t>
            </a:r>
            <a:r>
              <a:rPr lang="en-US" altLang="zh-CN"/>
              <a:t> “</a:t>
            </a:r>
            <a:r>
              <a:rPr lang="zh-CN" altLang="en-US"/>
              <a:t>安全规定</a:t>
            </a:r>
            <a:r>
              <a:rPr lang="en-US" altLang="zh-CN"/>
              <a:t>” </a:t>
            </a:r>
            <a:r>
              <a:rPr lang="zh-CN" altLang="en-US"/>
              <a:t>第</a:t>
            </a:r>
            <a:r>
              <a:rPr lang="en-US" altLang="zh-CN"/>
              <a:t> 6 </a:t>
            </a:r>
            <a:r>
              <a:rPr lang="zh-CN" altLang="en-US"/>
              <a:t>条）。</a:t>
            </a:r>
            <a:r>
              <a:rPr lang="en-US" altLang="zh-CN"/>
              <a:t>|</a:t>
            </a:r>
            <a:r>
              <a:rPr lang="zh-CN" altLang="en-US"/>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a:p>
          <a:p>
            <a:r>
              <a:rPr lang="en-US" altLang="zh-CN"/>
              <a:t>|</a:t>
            </a:r>
            <a:r>
              <a:rPr lang="zh-CN" altLang="en-US"/>
              <a:t>采煤机停止工作或检修时，必须切断电源、打开隔离开关（对应</a:t>
            </a:r>
            <a:r>
              <a:rPr lang="en-US" altLang="zh-CN"/>
              <a:t> “</a:t>
            </a:r>
            <a:r>
              <a:rPr lang="zh-CN" altLang="en-US"/>
              <a:t>安全规定</a:t>
            </a:r>
            <a:r>
              <a:rPr lang="en-US" altLang="zh-CN"/>
              <a:t>” </a:t>
            </a:r>
            <a:r>
              <a:rPr lang="zh-CN" altLang="en-US"/>
              <a:t>第</a:t>
            </a:r>
            <a:r>
              <a:rPr lang="en-US" altLang="zh-CN"/>
              <a:t> 7 </a:t>
            </a:r>
            <a:r>
              <a:rPr lang="zh-CN" altLang="en-US"/>
              <a:t>条）。</a:t>
            </a:r>
            <a:r>
              <a:rPr lang="en-US" altLang="zh-CN"/>
              <a:t>|</a:t>
            </a:r>
            <a:r>
              <a:rPr lang="zh-CN" altLang="en-US"/>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a:p>
          <a:p>
            <a:r>
              <a:rPr lang="en-US" altLang="zh-CN"/>
              <a:t>|</a:t>
            </a:r>
            <a:r>
              <a:rPr lang="zh-CN" altLang="en-US"/>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《煤矿安全培训规定》</a:t>
            </a:r>
            <a:endParaRPr lang="zh-CN" altLang="en-US"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煤矿特种作业人员（含采煤机司机）必须接受专门培训，经考核合格取得《特种作业操作证》后，方可上岗；证书有效期内需定期复审，复审不合格不得继续上岗。煤矿特种作业人员从事的工作具有一定的危险性和专业性，需要具备较高的安全知识和技能水平。因此，必须接受专门的培训，经考核合格取得《特种作业操作证》后，才能上岗作业。</a:t>
            </a:r>
            <a:endParaRPr lang="zh-CN" altLang="en-US"/>
          </a:p>
          <a:p>
            <a:r>
              <a:rPr lang="en-US" altLang="zh-CN"/>
              <a:t>|</a:t>
            </a:r>
            <a:r>
              <a:rPr lang="zh-CN" altLang="en-US"/>
              <a:t>同时，为了确保特种作业人员始终保持良好的操作技能和安全意识，证书有效期内需要定期进行复审，复审不合格的人员不得继续上岗。</a:t>
            </a:r>
            <a:endParaRPr lang="zh-CN" altLang="en-US"/>
          </a:p>
          <a:p>
            <a:r>
              <a:rPr lang="en-US" altLang="zh-CN"/>
              <a:t>|</a:t>
            </a:r>
            <a:r>
              <a:rPr lang="zh-CN" altLang="en-US"/>
              <a:t>岗位要求：司机需妥善保管操作证，按时参加复审培训，确保证书有效；新司机需通过</a:t>
            </a:r>
            <a:r>
              <a:rPr lang="en-US" altLang="zh-CN"/>
              <a:t> “</a:t>
            </a:r>
            <a:r>
              <a:rPr lang="zh-CN" altLang="en-US"/>
              <a:t>师带徒</a:t>
            </a:r>
            <a:r>
              <a:rPr lang="en-US" altLang="zh-CN"/>
              <a:t>” </a:t>
            </a:r>
            <a:r>
              <a:rPr lang="zh-CN" altLang="en-US"/>
              <a:t>实操培训，熟练掌握规程后才可独立操作。操作证是司机从事采煤机司机工作的重要凭证，司机要妥善保管，防止丢失或损坏。同时，要按照规定的时间参加复审培训，不断更新自己的知识和技能，确保证书的有效性。对于新司机来说，由于缺乏实际操作经验，需要通过</a:t>
            </a:r>
            <a:r>
              <a:rPr lang="en-US" altLang="zh-CN"/>
              <a:t> “</a:t>
            </a:r>
            <a:r>
              <a:rPr lang="zh-CN" altLang="en-US"/>
              <a:t>师带徒</a:t>
            </a:r>
            <a:r>
              <a:rPr lang="en-US" altLang="zh-CN"/>
              <a:t>” </a:t>
            </a:r>
            <a:r>
              <a:rPr lang="zh-CN" altLang="en-US"/>
              <a:t>的方式进行实操培训。在师傅的指导下，新司机可以逐步熟悉采煤机的操作规程和安全注意事项，掌握实际操作技能，经过一段时间的培训和考核后，方可独立操作。</a:t>
            </a:r>
            <a:endParaRPr lang="zh-CN" altLang="en-US"/>
          </a:p>
          <a:p>
            <a:endParaRPr lang="zh-CN" altLang="en-US"/>
          </a:p>
          <a:p>
            <a:endParaRPr lang="zh-CN" altLang="en-US"/>
          </a:p>
          <a:p>
            <a:endParaRPr lang="en-US"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9</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6AE3EA58-F66A-43C9-9592-118B5CBC83F4}"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F85503A0-35BA-4C6E-9063-37683F400E75}"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518BE570-EFB6-44C4-9C2E-8EF64BEFC8E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9B6A925E-F31D-4975-A225-28CF544CCF5B}"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71C69235-02F7-4F71-AF82-CB98698F1B69}"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F52C61F9-F038-416D-BDE0-C5064928C3F4}"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A324CF1F-E8A8-4D6C-8F8F-D8A7FB9ACBE2}"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CE2C7EC5-E3F6-4B41-826C-41BF81168CC1}"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0C6A7AEA-78C7-4B7F-A10E-46E333942F81}"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B243C51A-E49E-4340-996D-B2C6BFDE8725}"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45C6B5D5-3EE1-42BF-AAF9-ECC9EC3792C8}"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theme" Target="../theme/theme2.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1.xml" /><Relationship Id="rId3" Type="http://schemas.openxmlformats.org/officeDocument/2006/relationships/image" Target="../media/image7.jpeg" /><Relationship Id="rId4" Type="http://schemas.openxmlformats.org/officeDocument/2006/relationships/image" Target="../media/image8.emf"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10.xml" /><Relationship Id="rId3" Type="http://schemas.openxmlformats.org/officeDocument/2006/relationships/image" Target="../media/image7.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1.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28.svg" /><Relationship Id="rId6" Type="http://schemas.openxmlformats.org/officeDocument/2006/relationships/image" Target="../media/image29.jpeg" /><Relationship Id="rId7" Type="http://schemas.openxmlformats.org/officeDocument/2006/relationships/tags" Target="../tags/tag51.xml" /><Relationship Id="rId8" Type="http://schemas.openxmlformats.org/officeDocument/2006/relationships/tags" Target="../tags/tag52.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2.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30.svg" /><Relationship Id="rId6" Type="http://schemas.openxmlformats.org/officeDocument/2006/relationships/image" Target="../media/image31.jpeg" /><Relationship Id="rId7" Type="http://schemas.openxmlformats.org/officeDocument/2006/relationships/tags" Target="../tags/tag53.xml" /><Relationship Id="rId8" Type="http://schemas.openxmlformats.org/officeDocument/2006/relationships/tags" Target="../tags/tag54.xml" /><Relationship Id="rId9" Type="http://schemas.openxmlformats.org/officeDocument/2006/relationships/tags" Target="../tags/tag55.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3.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30.svg" /><Relationship Id="rId6" Type="http://schemas.openxmlformats.org/officeDocument/2006/relationships/image" Target="../media/image32.jpeg" /><Relationship Id="rId7" Type="http://schemas.openxmlformats.org/officeDocument/2006/relationships/tags" Target="../tags/tag56.xml" /><Relationship Id="rId8" Type="http://schemas.openxmlformats.org/officeDocument/2006/relationships/tags" Target="../tags/tag57.xml" /><Relationship Id="rId9" Type="http://schemas.openxmlformats.org/officeDocument/2006/relationships/tags" Target="../tags/tag58.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6.xml" /><Relationship Id="rId11" Type="http://schemas.openxmlformats.org/officeDocument/2006/relationships/image" Target="../media/image7.jpeg" /><Relationship Id="rId12" Type="http://schemas.openxmlformats.org/officeDocument/2006/relationships/tags" Target="../tags/tag7.xml" /><Relationship Id="rId13" Type="http://schemas.openxmlformats.org/officeDocument/2006/relationships/tags" Target="../tags/tag8.xml" /><Relationship Id="rId14" Type="http://schemas.openxmlformats.org/officeDocument/2006/relationships/tags" Target="../tags/tag9.xml" /><Relationship Id="rId15" Type="http://schemas.openxmlformats.org/officeDocument/2006/relationships/tags" Target="../tags/tag10.xml" /><Relationship Id="rId16" Type="http://schemas.openxmlformats.org/officeDocument/2006/relationships/tags" Target="../tags/tag11.xml" /><Relationship Id="rId17" Type="http://schemas.openxmlformats.org/officeDocument/2006/relationships/tags" Target="../tags/tag12.xml" /><Relationship Id="rId18" Type="http://schemas.openxmlformats.org/officeDocument/2006/relationships/image" Target="../media/image11.png" /><Relationship Id="rId19" Type="http://schemas.openxmlformats.org/officeDocument/2006/relationships/image" Target="../media/image12.svg" /><Relationship Id="rId2" Type="http://schemas.openxmlformats.org/officeDocument/2006/relationships/notesSlide" Target="../notesSlides/notesSlide2.xml" /><Relationship Id="rId3" Type="http://schemas.openxmlformats.org/officeDocument/2006/relationships/image" Target="../media/image9.jpeg" /><Relationship Id="rId4" Type="http://schemas.openxmlformats.org/officeDocument/2006/relationships/tags" Target="../tags/tag1.xml" /><Relationship Id="rId5" Type="http://schemas.openxmlformats.org/officeDocument/2006/relationships/tags" Target="../tags/tag2.xml" /><Relationship Id="rId6" Type="http://schemas.openxmlformats.org/officeDocument/2006/relationships/tags" Target="../tags/tag3.xml" /><Relationship Id="rId7" Type="http://schemas.openxmlformats.org/officeDocument/2006/relationships/image" Target="../media/image10.jpeg" /><Relationship Id="rId8" Type="http://schemas.openxmlformats.org/officeDocument/2006/relationships/tags" Target="../tags/tag4.xml" /><Relationship Id="rId9" Type="http://schemas.openxmlformats.org/officeDocument/2006/relationships/tags" Target="../tags/tag5.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image" Target="../media/image11.png" /><Relationship Id="rId11" Type="http://schemas.openxmlformats.org/officeDocument/2006/relationships/image" Target="../media/image12.svg" /><Relationship Id="rId2" Type="http://schemas.openxmlformats.org/officeDocument/2006/relationships/notesSlide" Target="../notesSlides/notesSlide3.xml" /><Relationship Id="rId3" Type="http://schemas.openxmlformats.org/officeDocument/2006/relationships/image" Target="../media/image7.jpeg" /><Relationship Id="rId4" Type="http://schemas.openxmlformats.org/officeDocument/2006/relationships/image" Target="../media/image13.jpeg" /><Relationship Id="rId5" Type="http://schemas.openxmlformats.org/officeDocument/2006/relationships/tags" Target="../tags/tag13.xml" /><Relationship Id="rId6" Type="http://schemas.openxmlformats.org/officeDocument/2006/relationships/tags" Target="../tags/tag14.xml" /><Relationship Id="rId7" Type="http://schemas.openxmlformats.org/officeDocument/2006/relationships/tags" Target="../tags/tag15.xml" /><Relationship Id="rId8" Type="http://schemas.openxmlformats.org/officeDocument/2006/relationships/tags" Target="../tags/tag16.xml" /><Relationship Id="rId9" Type="http://schemas.openxmlformats.org/officeDocument/2006/relationships/tags" Target="../tags/tag17.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image" Target="../media/image15.jpeg" /><Relationship Id="rId11" Type="http://schemas.openxmlformats.org/officeDocument/2006/relationships/tags" Target="../tags/tag21.xml" /><Relationship Id="rId12" Type="http://schemas.openxmlformats.org/officeDocument/2006/relationships/tags" Target="../tags/tag22.xml" /><Relationship Id="rId13" Type="http://schemas.openxmlformats.org/officeDocument/2006/relationships/tags" Target="../tags/tag23.xml" /><Relationship Id="rId2" Type="http://schemas.openxmlformats.org/officeDocument/2006/relationships/notesSlide" Target="../notesSlides/notesSlide4.xml" /><Relationship Id="rId3" Type="http://schemas.openxmlformats.org/officeDocument/2006/relationships/image" Target="../media/image7.jpeg" /><Relationship Id="rId4" Type="http://schemas.openxmlformats.org/officeDocument/2006/relationships/image" Target="../media/image11.png" /><Relationship Id="rId5" Type="http://schemas.openxmlformats.org/officeDocument/2006/relationships/image" Target="../media/image12.svg" /><Relationship Id="rId6" Type="http://schemas.openxmlformats.org/officeDocument/2006/relationships/image" Target="../media/image14.jpeg" /><Relationship Id="rId7" Type="http://schemas.openxmlformats.org/officeDocument/2006/relationships/tags" Target="../tags/tag18.xml" /><Relationship Id="rId8" Type="http://schemas.openxmlformats.org/officeDocument/2006/relationships/tags" Target="../tags/tag19.xml" /><Relationship Id="rId9" Type="http://schemas.openxmlformats.org/officeDocument/2006/relationships/tags" Target="../tags/tag20.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4.xml" /><Relationship Id="rId10" Type="http://schemas.openxmlformats.org/officeDocument/2006/relationships/image" Target="../media/image17.jpeg" /><Relationship Id="rId11" Type="http://schemas.openxmlformats.org/officeDocument/2006/relationships/tags" Target="../tags/tag27.xml" /><Relationship Id="rId12" Type="http://schemas.openxmlformats.org/officeDocument/2006/relationships/tags" Target="../tags/tag28.xml" /><Relationship Id="rId13" Type="http://schemas.openxmlformats.org/officeDocument/2006/relationships/tags" Target="../tags/tag29.xml" /><Relationship Id="rId2" Type="http://schemas.openxmlformats.org/officeDocument/2006/relationships/notesSlide" Target="../notesSlides/notesSlide5.xml" /><Relationship Id="rId3" Type="http://schemas.openxmlformats.org/officeDocument/2006/relationships/image" Target="../media/image7.jpeg" /><Relationship Id="rId4" Type="http://schemas.openxmlformats.org/officeDocument/2006/relationships/image" Target="../media/image11.png" /><Relationship Id="rId5" Type="http://schemas.openxmlformats.org/officeDocument/2006/relationships/image" Target="../media/image12.svg" /><Relationship Id="rId6" Type="http://schemas.openxmlformats.org/officeDocument/2006/relationships/image" Target="../media/image16.jpeg" /><Relationship Id="rId7" Type="http://schemas.openxmlformats.org/officeDocument/2006/relationships/tags" Target="../tags/tag24.xml" /><Relationship Id="rId8" Type="http://schemas.openxmlformats.org/officeDocument/2006/relationships/tags" Target="../tags/tag25.xml" /><Relationship Id="rId9" Type="http://schemas.openxmlformats.org/officeDocument/2006/relationships/tags" Target="../tags/tag26.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6.xml" /><Relationship Id="rId3" Type="http://schemas.openxmlformats.org/officeDocument/2006/relationships/image" Target="../media/image7.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33.xml" /><Relationship Id="rId11" Type="http://schemas.openxmlformats.org/officeDocument/2006/relationships/tags" Target="../tags/tag34.xml" /><Relationship Id="rId12" Type="http://schemas.openxmlformats.org/officeDocument/2006/relationships/tags" Target="../tags/tag35.xml" /><Relationship Id="rId13" Type="http://schemas.openxmlformats.org/officeDocument/2006/relationships/tags" Target="../tags/tag36.xml" /><Relationship Id="rId14" Type="http://schemas.openxmlformats.org/officeDocument/2006/relationships/tags" Target="../tags/tag37.xml" /><Relationship Id="rId15" Type="http://schemas.openxmlformats.org/officeDocument/2006/relationships/image" Target="../media/image20.png" /><Relationship Id="rId2" Type="http://schemas.openxmlformats.org/officeDocument/2006/relationships/notesSlide" Target="../notesSlides/notesSlide7.xml" /><Relationship Id="rId3" Type="http://schemas.openxmlformats.org/officeDocument/2006/relationships/image" Target="../media/image10.jpeg" /><Relationship Id="rId4" Type="http://schemas.openxmlformats.org/officeDocument/2006/relationships/tags" Target="../tags/tag30.xml" /><Relationship Id="rId5" Type="http://schemas.openxmlformats.org/officeDocument/2006/relationships/tags" Target="../tags/tag31.xml" /><Relationship Id="rId6" Type="http://schemas.openxmlformats.org/officeDocument/2006/relationships/image" Target="../media/image7.jpeg" /><Relationship Id="rId7" Type="http://schemas.openxmlformats.org/officeDocument/2006/relationships/image" Target="../media/image18.png" /><Relationship Id="rId8" Type="http://schemas.openxmlformats.org/officeDocument/2006/relationships/image" Target="../media/image19.svg" /><Relationship Id="rId9" Type="http://schemas.openxmlformats.org/officeDocument/2006/relationships/tags" Target="../tags/tag3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42.xml" /><Relationship Id="rId11" Type="http://schemas.openxmlformats.org/officeDocument/2006/relationships/tags" Target="../tags/tag43.xml" /><Relationship Id="rId12" Type="http://schemas.openxmlformats.org/officeDocument/2006/relationships/image" Target="../media/image22.jpeg" /><Relationship Id="rId13" Type="http://schemas.openxmlformats.org/officeDocument/2006/relationships/tags" Target="../tags/tag44.xml" /><Relationship Id="rId2" Type="http://schemas.openxmlformats.org/officeDocument/2006/relationships/notesSlide" Target="../notesSlides/notesSlide8.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21.svg" /><Relationship Id="rId6" Type="http://schemas.openxmlformats.org/officeDocument/2006/relationships/tags" Target="../tags/tag38.xml" /><Relationship Id="rId7" Type="http://schemas.openxmlformats.org/officeDocument/2006/relationships/tags" Target="../tags/tag39.xml" /><Relationship Id="rId8" Type="http://schemas.openxmlformats.org/officeDocument/2006/relationships/tags" Target="../tags/tag40.xml" /><Relationship Id="rId9" Type="http://schemas.openxmlformats.org/officeDocument/2006/relationships/tags" Target="../tags/tag41.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47.xml" /><Relationship Id="rId11" Type="http://schemas.openxmlformats.org/officeDocument/2006/relationships/tags" Target="../tags/tag48.xml" /><Relationship Id="rId12" Type="http://schemas.openxmlformats.org/officeDocument/2006/relationships/image" Target="../media/image26.png" /><Relationship Id="rId13" Type="http://schemas.openxmlformats.org/officeDocument/2006/relationships/image" Target="../media/image27.svg" /><Relationship Id="rId14" Type="http://schemas.openxmlformats.org/officeDocument/2006/relationships/tags" Target="../tags/tag49.xml" /><Relationship Id="rId15" Type="http://schemas.openxmlformats.org/officeDocument/2006/relationships/tags" Target="../tags/tag50.xml" /><Relationship Id="rId2" Type="http://schemas.openxmlformats.org/officeDocument/2006/relationships/notesSlide" Target="../notesSlides/notesSlide9.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23.svg" /><Relationship Id="rId6" Type="http://schemas.openxmlformats.org/officeDocument/2006/relationships/tags" Target="../tags/tag45.xml" /><Relationship Id="rId7" Type="http://schemas.openxmlformats.org/officeDocument/2006/relationships/image" Target="../media/image24.png" /><Relationship Id="rId8" Type="http://schemas.openxmlformats.org/officeDocument/2006/relationships/image" Target="../media/image25.svg" /><Relationship Id="rId9" Type="http://schemas.openxmlformats.org/officeDocument/2006/relationships/tags" Target="../tags/tag46.xml" /></Relationships>
</file>

<file path=ppt/slides/slide1.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0"/>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768203"/>
            <a:ext cx="12110235" cy="83099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7" name="文本框 89"/>
          <p:cNvSpPr txBox="1">
            <a:spLocks noChangeArrowheads="1"/>
          </p:cNvSpPr>
          <p:nvPr/>
        </p:nvSpPr>
        <p:spPr bwMode="auto">
          <a:xfrm>
            <a:off x="1348496" y="5647881"/>
            <a:ext cx="2130425" cy="441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安全第一</a:t>
            </a:r>
            <a:endPar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pic>
        <p:nvPicPr>
          <p:cNvPr id="8" name="图片 7"/>
          <p:cNvPicPr>
            <a:picLocks noChangeAspect="1"/>
          </p:cNvPicPr>
          <p:nvPr/>
        </p:nvPicPr>
        <p:blipFill>
          <a:blip r:embed="rId4">
            <a:extLst>
              <a:ext uri="{28A0092B-C50C-407E-A947-70E740481C1C}">
                <a14:useLocalDpi val="0"/>
              </a:ext>
            </a:extLst>
          </a:blip>
          <a:stretch>
            <a:fillRect/>
          </a:stretch>
        </p:blipFill>
        <p:spPr>
          <a:xfrm>
            <a:off x="1348496" y="3239074"/>
            <a:ext cx="2085301"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9" name="图片 8"/>
          <p:cNvPicPr>
            <a:picLocks noChangeAspect="1"/>
          </p:cNvPicPr>
          <p:nvPr/>
        </p:nvPicPr>
        <p:blipFill>
          <a:blip r:embed="rId4">
            <a:extLst>
              <a:ext uri="{28A0092B-C50C-407E-A947-70E740481C1C}">
                <a14:useLocalDpi val="0"/>
              </a:ext>
            </a:extLst>
          </a:blip>
          <a:srcRect b="23914" t="23853"/>
          <a:stretch>
            <a:fillRect/>
          </a:stretch>
        </p:blipFill>
        <p:spPr>
          <a:xfrm>
            <a:off x="4634892" y="3239074"/>
            <a:ext cx="2468223" cy="1810042"/>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pic>
        <p:nvPicPr>
          <p:cNvPr id="10" name="图片 9"/>
          <p:cNvPicPr>
            <a:picLocks noChangeAspect="1"/>
          </p:cNvPicPr>
          <p:nvPr/>
        </p:nvPicPr>
        <p:blipFill>
          <a:blip r:embed="rId4">
            <a:extLst>
              <a:ext uri="{28A0092B-C50C-407E-A947-70E740481C1C}">
                <a14:useLocalDpi val="0"/>
              </a:ext>
            </a:extLst>
          </a:blip>
          <a:stretch>
            <a:fillRect/>
          </a:stretch>
        </p:blipFill>
        <p:spPr>
          <a:xfrm>
            <a:off x="8134056" y="3239074"/>
            <a:ext cx="2239226" cy="1810041"/>
          </a:xfrm>
          <a:prstGeom prst="roundRect">
            <a:avLst>
              <a:gd fmla="val 8594" name="adj"/>
            </a:avLst>
          </a:prstGeom>
          <a:solidFill>
            <a:srgbClr val="FFFFFF">
              <a:shade val="85000"/>
            </a:srgbClr>
          </a:solidFill>
          <a:ln>
            <a:noFill/>
          </a:ln>
          <a:effectLst>
            <a:reflection algn="bl" blurRad="12700" dir="5400000" dist="5000" endPos="28000" rotWithShape="0" stA="38000" sy="-100000"/>
          </a:effectLst>
        </p:spPr>
      </p:pic>
      <p:sp>
        <p:nvSpPr>
          <p:cNvPr id="11" name="文本框 89"/>
          <p:cNvSpPr txBox="1">
            <a:spLocks noChangeArrowheads="1"/>
          </p:cNvSpPr>
          <p:nvPr/>
        </p:nvSpPr>
        <p:spPr bwMode="auto">
          <a:xfrm>
            <a:off x="4989904" y="5647881"/>
            <a:ext cx="2130425" cy="441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预防为主</a:t>
            </a:r>
            <a:endPar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2" name="文本框 89"/>
          <p:cNvSpPr txBox="1">
            <a:spLocks noChangeArrowheads="1"/>
          </p:cNvSpPr>
          <p:nvPr/>
        </p:nvSpPr>
        <p:spPr bwMode="auto">
          <a:xfrm>
            <a:off x="8322756" y="5647881"/>
            <a:ext cx="2130425" cy="44191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综合治理</a:t>
            </a:r>
            <a:endParaRPr altLang="en-US" b="1" baseline="0" cap="none" i="0" kern="1200" kumimoji="0" lang="zh-CN" noProof="0" normalizeH="0" spc="0" strike="noStrike" sz="2000" u="none">
              <a:ln>
                <a:noFill/>
              </a:ln>
              <a:solidFill>
                <a:prstClr val="black">
                  <a:lumMod val="75000"/>
                  <a:lumOff val="25000"/>
                </a:prstClr>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par>
                                <p:cTn fill="hold" grpId="0" id="22" nodeType="withEffect" presetClass="entr" presetID="42" presetSubtype="0">
                                  <p:stCondLst>
                                    <p:cond delay="0"/>
                                  </p:stCondLst>
                                  <p:childTnLst>
                                    <p:set>
                                      <p:cBhvr>
                                        <p:cTn dur="1" fill="hold" id="23">
                                          <p:stCondLst>
                                            <p:cond delay="0"/>
                                          </p:stCondLst>
                                        </p:cTn>
                                        <p:tgtEl>
                                          <p:spTgt spid="7"/>
                                        </p:tgtEl>
                                        <p:attrNameLst>
                                          <p:attrName>style.visibility</p:attrName>
                                        </p:attrNameLst>
                                      </p:cBhvr>
                                      <p:to>
                                        <p:strVal val="visible"/>
                                      </p:to>
                                    </p:set>
                                    <p:animEffect filter="fade" transition="in">
                                      <p:cBhvr>
                                        <p:cTn dur="1000" id="24"/>
                                        <p:tgtEl>
                                          <p:spTgt spid="7"/>
                                        </p:tgtEl>
                                      </p:cBhvr>
                                    </p:animEffect>
                                    <p:anim calcmode="lin" valueType="num">
                                      <p:cBhvr>
                                        <p:cTn dur="1000" fill="hold" id="25"/>
                                        <p:tgtEl>
                                          <p:spTgt spid="7"/>
                                        </p:tgtEl>
                                        <p:attrNameLst>
                                          <p:attrName>ppt_x</p:attrName>
                                        </p:attrNameLst>
                                      </p:cBhvr>
                                      <p:tavLst>
                                        <p:tav tm="0">
                                          <p:val>
                                            <p:strVal val="#ppt_x"/>
                                          </p:val>
                                        </p:tav>
                                        <p:tav tm="100000">
                                          <p:val>
                                            <p:strVal val="#ppt_x"/>
                                          </p:val>
                                        </p:tav>
                                      </p:tavLst>
                                    </p:anim>
                                    <p:anim calcmode="lin" valueType="num">
                                      <p:cBhvr>
                                        <p:cTn dur="1000" fill="hold" id="26"/>
                                        <p:tgtEl>
                                          <p:spTgt spid="7"/>
                                        </p:tgtEl>
                                        <p:attrNameLst>
                                          <p:attrName>ppt_y</p:attrName>
                                        </p:attrNameLst>
                                      </p:cBhvr>
                                      <p:tavLst>
                                        <p:tav tm="0">
                                          <p:val>
                                            <p:strVal val="#ppt_y+.1"/>
                                          </p:val>
                                        </p:tav>
                                        <p:tav tm="100000">
                                          <p:val>
                                            <p:strVal val="#ppt_y"/>
                                          </p:val>
                                        </p:tav>
                                      </p:tavLst>
                                    </p:anim>
                                  </p:childTnLst>
                                </p:cTn>
                              </p:par>
                              <p:par>
                                <p:cTn fill="hold" grpId="0" id="27" nodeType="withEffect" presetClass="entr" presetID="42" presetSubtype="0">
                                  <p:stCondLst>
                                    <p:cond delay="0"/>
                                  </p:stCondLst>
                                  <p:childTnLst>
                                    <p:set>
                                      <p:cBhvr>
                                        <p:cTn dur="1" fill="hold" id="28">
                                          <p:stCondLst>
                                            <p:cond delay="0"/>
                                          </p:stCondLst>
                                        </p:cTn>
                                        <p:tgtEl>
                                          <p:spTgt spid="11"/>
                                        </p:tgtEl>
                                        <p:attrNameLst>
                                          <p:attrName>style.visibility</p:attrName>
                                        </p:attrNameLst>
                                      </p:cBhvr>
                                      <p:to>
                                        <p:strVal val="visible"/>
                                      </p:to>
                                    </p:set>
                                    <p:animEffect filter="fade" transition="in">
                                      <p:cBhvr>
                                        <p:cTn dur="1000" id="29"/>
                                        <p:tgtEl>
                                          <p:spTgt spid="11"/>
                                        </p:tgtEl>
                                      </p:cBhvr>
                                    </p:animEffect>
                                    <p:anim calcmode="lin" valueType="num">
                                      <p:cBhvr>
                                        <p:cTn dur="1000" fill="hold" id="30"/>
                                        <p:tgtEl>
                                          <p:spTgt spid="11"/>
                                        </p:tgtEl>
                                        <p:attrNameLst>
                                          <p:attrName>ppt_x</p:attrName>
                                        </p:attrNameLst>
                                      </p:cBhvr>
                                      <p:tavLst>
                                        <p:tav tm="0">
                                          <p:val>
                                            <p:strVal val="#ppt_x"/>
                                          </p:val>
                                        </p:tav>
                                        <p:tav tm="100000">
                                          <p:val>
                                            <p:strVal val="#ppt_x"/>
                                          </p:val>
                                        </p:tav>
                                      </p:tavLst>
                                    </p:anim>
                                    <p:anim calcmode="lin" valueType="num">
                                      <p:cBhvr>
                                        <p:cTn dur="1000" fill="hold" id="31"/>
                                        <p:tgtEl>
                                          <p:spTgt spid="11"/>
                                        </p:tgtEl>
                                        <p:attrNameLst>
                                          <p:attrName>ppt_y</p:attrName>
                                        </p:attrNameLst>
                                      </p:cBhvr>
                                      <p:tavLst>
                                        <p:tav tm="0">
                                          <p:val>
                                            <p:strVal val="#ppt_y+.1"/>
                                          </p:val>
                                        </p:tav>
                                        <p:tav tm="100000">
                                          <p:val>
                                            <p:strVal val="#ppt_y"/>
                                          </p:val>
                                        </p:tav>
                                      </p:tavLst>
                                    </p:anim>
                                  </p:childTnLst>
                                </p:cTn>
                              </p:par>
                              <p:par>
                                <p:cTn fill="hold" grpId="0" id="32" nodeType="withEffect" presetClass="entr" presetID="42" presetSubtype="0">
                                  <p:stCondLst>
                                    <p:cond delay="0"/>
                                  </p:stCondLst>
                                  <p:childTnLst>
                                    <p:set>
                                      <p:cBhvr>
                                        <p:cTn dur="1" fill="hold" id="33">
                                          <p:stCondLst>
                                            <p:cond delay="0"/>
                                          </p:stCondLst>
                                        </p:cTn>
                                        <p:tgtEl>
                                          <p:spTgt spid="12"/>
                                        </p:tgtEl>
                                        <p:attrNameLst>
                                          <p:attrName>style.visibility</p:attrName>
                                        </p:attrNameLst>
                                      </p:cBhvr>
                                      <p:to>
                                        <p:strVal val="visible"/>
                                      </p:to>
                                    </p:set>
                                    <p:animEffect filter="fade" transition="in">
                                      <p:cBhvr>
                                        <p:cTn dur="1000" id="34"/>
                                        <p:tgtEl>
                                          <p:spTgt spid="12"/>
                                        </p:tgtEl>
                                      </p:cBhvr>
                                    </p:animEffect>
                                    <p:anim calcmode="lin" valueType="num">
                                      <p:cBhvr>
                                        <p:cTn dur="1000" fill="hold" id="35"/>
                                        <p:tgtEl>
                                          <p:spTgt spid="12"/>
                                        </p:tgtEl>
                                        <p:attrNameLst>
                                          <p:attrName>ppt_x</p:attrName>
                                        </p:attrNameLst>
                                      </p:cBhvr>
                                      <p:tavLst>
                                        <p:tav tm="0">
                                          <p:val>
                                            <p:strVal val="#ppt_x"/>
                                          </p:val>
                                        </p:tav>
                                        <p:tav tm="100000">
                                          <p:val>
                                            <p:strVal val="#ppt_x"/>
                                          </p:val>
                                        </p:tav>
                                      </p:tavLst>
                                    </p:anim>
                                    <p:anim calcmode="lin" valueType="num">
                                      <p:cBhvr>
                                        <p:cTn dur="1000" fill="hold" id="36"/>
                                        <p:tgtEl>
                                          <p:spTgt spid="12"/>
                                        </p:tgtEl>
                                        <p:attrNameLst>
                                          <p:attrName>ppt_y</p:attrName>
                                        </p:attrNameLst>
                                      </p:cBhvr>
                                      <p:tavLst>
                                        <p:tav tm="0">
                                          <p:val>
                                            <p:strVal val="#ppt_y+.1"/>
                                          </p:val>
                                        </p:tav>
                                        <p:tav tm="100000">
                                          <p:val>
                                            <p:strVal val="#ppt_y"/>
                                          </p:val>
                                        </p:tav>
                                      </p:tavLst>
                                    </p:anim>
                                  </p:childTnLst>
                                </p:cTn>
                              </p:par>
                              <p:par>
                                <p:cTn fill="hold" id="37" nodeType="withEffect" presetClass="entr" presetID="42" presetSubtype="0">
                                  <p:stCondLst>
                                    <p:cond delay="0"/>
                                  </p:stCondLst>
                                  <p:childTnLst>
                                    <p:set>
                                      <p:cBhvr>
                                        <p:cTn dur="1" fill="hold" id="38">
                                          <p:stCondLst>
                                            <p:cond delay="0"/>
                                          </p:stCondLst>
                                        </p:cTn>
                                        <p:tgtEl>
                                          <p:spTgt spid="8"/>
                                        </p:tgtEl>
                                        <p:attrNameLst>
                                          <p:attrName>style.visibility</p:attrName>
                                        </p:attrNameLst>
                                      </p:cBhvr>
                                      <p:to>
                                        <p:strVal val="visible"/>
                                      </p:to>
                                    </p:set>
                                    <p:animEffect filter="fade" transition="in">
                                      <p:cBhvr>
                                        <p:cTn dur="1000" id="39"/>
                                        <p:tgtEl>
                                          <p:spTgt spid="8"/>
                                        </p:tgtEl>
                                      </p:cBhvr>
                                    </p:animEffect>
                                    <p:anim calcmode="lin" valueType="num">
                                      <p:cBhvr>
                                        <p:cTn dur="1000" fill="hold" id="40"/>
                                        <p:tgtEl>
                                          <p:spTgt spid="8"/>
                                        </p:tgtEl>
                                        <p:attrNameLst>
                                          <p:attrName>ppt_x</p:attrName>
                                        </p:attrNameLst>
                                      </p:cBhvr>
                                      <p:tavLst>
                                        <p:tav tm="0">
                                          <p:val>
                                            <p:strVal val="#ppt_x"/>
                                          </p:val>
                                        </p:tav>
                                        <p:tav tm="100000">
                                          <p:val>
                                            <p:strVal val="#ppt_x"/>
                                          </p:val>
                                        </p:tav>
                                      </p:tavLst>
                                    </p:anim>
                                    <p:anim calcmode="lin" valueType="num">
                                      <p:cBhvr>
                                        <p:cTn dur="1000" fill="hold" id="41"/>
                                        <p:tgtEl>
                                          <p:spTgt spid="8"/>
                                        </p:tgtEl>
                                        <p:attrNameLst>
                                          <p:attrName>ppt_y</p:attrName>
                                        </p:attrNameLst>
                                      </p:cBhvr>
                                      <p:tavLst>
                                        <p:tav tm="0">
                                          <p:val>
                                            <p:strVal val="#ppt_y+.1"/>
                                          </p:val>
                                        </p:tav>
                                        <p:tav tm="100000">
                                          <p:val>
                                            <p:strVal val="#ppt_y"/>
                                          </p:val>
                                        </p:tav>
                                      </p:tavLst>
                                    </p:anim>
                                  </p:childTnLst>
                                </p:cTn>
                              </p:par>
                              <p:par>
                                <p:cTn fill="hold" id="42" nodeType="withEffect" presetClass="entr" presetID="42" presetSubtype="0">
                                  <p:stCondLst>
                                    <p:cond delay="0"/>
                                  </p:stCondLst>
                                  <p:childTnLst>
                                    <p:set>
                                      <p:cBhvr>
                                        <p:cTn dur="1" fill="hold" id="43">
                                          <p:stCondLst>
                                            <p:cond delay="0"/>
                                          </p:stCondLst>
                                        </p:cTn>
                                        <p:tgtEl>
                                          <p:spTgt spid="9"/>
                                        </p:tgtEl>
                                        <p:attrNameLst>
                                          <p:attrName>style.visibility</p:attrName>
                                        </p:attrNameLst>
                                      </p:cBhvr>
                                      <p:to>
                                        <p:strVal val="visible"/>
                                      </p:to>
                                    </p:set>
                                    <p:animEffect filter="fade" transition="in">
                                      <p:cBhvr>
                                        <p:cTn dur="1000" id="44"/>
                                        <p:tgtEl>
                                          <p:spTgt spid="9"/>
                                        </p:tgtEl>
                                      </p:cBhvr>
                                    </p:animEffect>
                                    <p:anim calcmode="lin" valueType="num">
                                      <p:cBhvr>
                                        <p:cTn dur="1000" fill="hold" id="45"/>
                                        <p:tgtEl>
                                          <p:spTgt spid="9"/>
                                        </p:tgtEl>
                                        <p:attrNameLst>
                                          <p:attrName>ppt_x</p:attrName>
                                        </p:attrNameLst>
                                      </p:cBhvr>
                                      <p:tavLst>
                                        <p:tav tm="0">
                                          <p:val>
                                            <p:strVal val="#ppt_x"/>
                                          </p:val>
                                        </p:tav>
                                        <p:tav tm="100000">
                                          <p:val>
                                            <p:strVal val="#ppt_x"/>
                                          </p:val>
                                        </p:tav>
                                      </p:tavLst>
                                    </p:anim>
                                    <p:anim calcmode="lin" valueType="num">
                                      <p:cBhvr>
                                        <p:cTn dur="1000" fill="hold" id="46"/>
                                        <p:tgtEl>
                                          <p:spTgt spid="9"/>
                                        </p:tgtEl>
                                        <p:attrNameLst>
                                          <p:attrName>ppt_y</p:attrName>
                                        </p:attrNameLst>
                                      </p:cBhvr>
                                      <p:tavLst>
                                        <p:tav tm="0">
                                          <p:val>
                                            <p:strVal val="#ppt_y+.1"/>
                                          </p:val>
                                        </p:tav>
                                        <p:tav tm="100000">
                                          <p:val>
                                            <p:strVal val="#ppt_y"/>
                                          </p:val>
                                        </p:tav>
                                      </p:tavLst>
                                    </p:anim>
                                  </p:childTnLst>
                                </p:cTn>
                              </p:par>
                              <p:par>
                                <p:cTn fill="hold" id="47" nodeType="withEffect" presetClass="entr" presetID="42" presetSubtype="0">
                                  <p:stCondLst>
                                    <p:cond delay="0"/>
                                  </p:stCondLst>
                                  <p:childTnLst>
                                    <p:set>
                                      <p:cBhvr>
                                        <p:cTn dur="1" fill="hold" id="48">
                                          <p:stCondLst>
                                            <p:cond delay="0"/>
                                          </p:stCondLst>
                                        </p:cTn>
                                        <p:tgtEl>
                                          <p:spTgt spid="10"/>
                                        </p:tgtEl>
                                        <p:attrNameLst>
                                          <p:attrName>style.visibility</p:attrName>
                                        </p:attrNameLst>
                                      </p:cBhvr>
                                      <p:to>
                                        <p:strVal val="visible"/>
                                      </p:to>
                                    </p:set>
                                    <p:animEffect filter="fade" transition="in">
                                      <p:cBhvr>
                                        <p:cTn dur="1000" id="49"/>
                                        <p:tgtEl>
                                          <p:spTgt spid="10"/>
                                        </p:tgtEl>
                                      </p:cBhvr>
                                    </p:animEffect>
                                    <p:anim calcmode="lin" valueType="num">
                                      <p:cBhvr>
                                        <p:cTn dur="1000" fill="hold" id="50"/>
                                        <p:tgtEl>
                                          <p:spTgt spid="10"/>
                                        </p:tgtEl>
                                        <p:attrNameLst>
                                          <p:attrName>ppt_x</p:attrName>
                                        </p:attrNameLst>
                                      </p:cBhvr>
                                      <p:tavLst>
                                        <p:tav tm="0">
                                          <p:val>
                                            <p:strVal val="#ppt_x"/>
                                          </p:val>
                                        </p:tav>
                                        <p:tav tm="100000">
                                          <p:val>
                                            <p:strVal val="#ppt_x"/>
                                          </p:val>
                                        </p:tav>
                                      </p:tavLst>
                                    </p:anim>
                                    <p:anim calcmode="lin" valueType="num">
                                      <p:cBhvr>
                                        <p:cTn dur="1000" fill="hold" id="51"/>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P grpId="0" spid="7"/>
      <p:bldP grpId="0" spid="11"/>
      <p:bldP grpId="0" spid="12"/>
    </p:bldLst>
  </p:timing>
</p:sld>
</file>

<file path=ppt/slides/slide10.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11137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879578"/>
            <a:ext cx="12110235" cy="15684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slides/slide11.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日常操作</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对标法规</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a:t>
            </a: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Ext cx="21600" cy="21600"/>
          </a:xfrm>
        </p:grpSpPr>
      </p:grpSp>
      <p:grpSp>
        <p:nvGrpSpPr>
          <p:cNvPr id="10" name="组合 9"/>
          <p:cNvGrpSpPr/>
          <p:nvPr/>
        </p:nvGrpSpPr>
        <p:grpSpPr>
          <a:xfrm>
            <a:off x="609600" y="1524000"/>
            <a:ext cx="10972800" cy="1778000"/>
            <a:chOff x="960" y="2400"/>
            <a:chExt cx="17280" cy="2800"/>
          </a:xfrm>
        </p:grpSpPr>
      </p:grpSp>
      <p:grpSp>
        <p:nvGrpSpPr>
          <p:cNvPr id="49" name="组合 48"/>
          <p:cNvGrpSpPr/>
          <p:nvPr/>
        </p:nvGrpSpPr>
        <p:grpSpPr>
          <a:xfrm>
            <a:off x="609600" y="1409065"/>
            <a:ext cx="10972800" cy="3279140"/>
            <a:chOff x="960" y="2219"/>
            <a:chExt cx="17280" cy="5164"/>
          </a:xfrm>
        </p:grpSpPr>
        <p:pic>
          <p:nvPicPr>
            <p:cNvPr descr="c48140ae-2f08-491b-b807-29a534683792" id="11" name="内容占位符 10"/>
            <p:cNvPicPr>
              <a:picLocks noChangeAspect="1"/>
            </p:cNvPicPr>
            <p:nvPr>
              <p:custDataLst>
                <p:tags r:id="rId7"/>
              </p:custDataLst>
            </p:nvPr>
          </p:nvPicPr>
          <p:blipFill>
            <a:blip r:embed="rId6"/>
            <a:srcRect l="77" r="77"/>
            <a:stretch>
              <a:fillRect/>
            </a:stretch>
          </p:blipFill>
          <p:spPr>
            <a:xfrm>
              <a:off x="960" y="2983"/>
              <a:ext cx="17280" cy="4400"/>
            </a:xfrm>
            <a:custGeom>
              <a:avLst>
                <a:gd fmla="val 0" name="connisteX0"/>
                <a:gd fmla="val 7272" name="connsiteY0"/>
                <a:gd fmla="val 1851" name="connisteX1"/>
                <a:gd fmla="val 0" name="connsiteY1"/>
                <a:gd fmla="val 98148" name="connisteX2"/>
                <a:gd fmla="val 0" name="connsiteY2"/>
                <a:gd fmla="val 100000" name="connisteX3"/>
                <a:gd fmla="val 7272" name="connsiteY3"/>
                <a:gd fmla="val 100000" name="connisteX4"/>
                <a:gd fmla="val 92727" name="connsiteY4"/>
                <a:gd fmla="val 98148" name="connisteX5"/>
                <a:gd fmla="val 100000" name="connsiteY5"/>
                <a:gd fmla="val 1851" name="connisteX6"/>
                <a:gd fmla="val 100000" name="connsiteY6"/>
                <a:gd fmla="val 0" name="connisteX7"/>
                <a:gd fmla="val 92727" name="connsiteY7"/>
                <a:gd fmla="val 0" name="connisteX8"/>
                <a:gd fmla="val 7272" name="connsiteY8"/>
              </a:avLst>
              <a:gdLst>
                <a:gd fmla="*/ 0 w 10972800" name="connisteX0-1"/>
                <a:gd fmla="*/ 203200 h 2794000" name="connsiteY0-2"/>
                <a:gd fmla="*/ 203200 w 10972800" name="connisteX1-3"/>
                <a:gd fmla="*/ 0 h 2794000" name="connsiteY1-4"/>
                <a:gd fmla="*/ 10769600 w 10972800" name="connisteX2-5"/>
                <a:gd fmla="*/ 0 h 2794000" name="connsiteY2-6"/>
                <a:gd fmla="*/ 10972800 w 10972800" name="connisteX3-7"/>
                <a:gd fmla="*/ 203200 h 2794000" name="connsiteY3-8"/>
                <a:gd fmla="*/ 10972800 w 10972800" name="connisteX4-9"/>
                <a:gd fmla="*/ 2590800 h 2794000" name="connsiteY4-10"/>
                <a:gd fmla="*/ 10769600 w 10972800" name="connisteX5-11"/>
                <a:gd fmla="*/ 2794000 h 2794000" name="connsiteY5-12"/>
                <a:gd fmla="*/ 203200 w 10972800" name="connisteX6-13"/>
                <a:gd fmla="*/ 2794000 h 2794000" name="connsiteY6-14"/>
                <a:gd fmla="*/ 0 w 10972800" name="connisteX7-15"/>
                <a:gd fmla="*/ 2590800 h 2794000" name="connsiteY7-16"/>
                <a:gd fmla="*/ 0 w 10972800" name="connisteX8-17"/>
                <a:gd fmla="*/ 203200 h 2794000" name="connsiteY8-1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b="b" l="l" r="r" t="t"/>
              <a:pathLst>
                <a:path h="2794000" w="109728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 h="2794000" w="109728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pic>
        <p:sp>
          <p:nvSpPr>
            <p:cNvPr id="5" name="文本占位符 4"/>
            <p:cNvSpPr>
              <a:spLocks noGrp="1"/>
            </p:cNvSpPr>
            <p:nvPr>
              <p:custDataLst>
                <p:tags r:id="rId8"/>
              </p:custDataLst>
            </p:nvPr>
          </p:nvSpPr>
          <p:spPr>
            <a:xfrm>
              <a:off x="1165" y="2219"/>
              <a:ext cx="163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每次开机前、作业中、停机后，对照《煤矿安全规程》等条款自查操作行为</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grpSp>
        <p:nvGrpSpPr>
          <p:cNvPr id="2049" name="组合 2048"/>
          <p:cNvGrpSpPr/>
          <p:nvPr/>
        </p:nvGrpSpPr>
        <p:grpSpPr>
          <a:xfrm>
            <a:off x="609600" y="1524000"/>
            <a:ext cx="10972800" cy="1778000"/>
            <a:chOff x="960" y="2400"/>
            <a:chExt cx="17280" cy="2800"/>
          </a:xfrm>
        </p:grpSpPr>
      </p:grpSp>
      <p:grpSp>
        <p:nvGrpSpPr>
          <p:cNvPr id="42" name="组合 41"/>
          <p:cNvGrpSpPr/>
          <p:nvPr/>
        </p:nvGrpSpPr>
        <p:grpSpPr>
          <a:xfrm>
            <a:off x="1003935" y="4238625"/>
            <a:ext cx="2571750" cy="2128520"/>
            <a:chOff x="1581" y="6675"/>
            <a:chExt cx="4050" cy="3352"/>
          </a:xfrm>
        </p:grpSpPr>
        <p:sp>
          <p:nvSpPr>
            <p:cNvPr id="35" name="矩形 34"/>
            <p:cNvSpPr/>
            <p:nvPr/>
          </p:nvSpPr>
          <p:spPr>
            <a:xfrm>
              <a:off x="158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8" name="文本框 37"/>
            <p:cNvSpPr txBox="1"/>
            <p:nvPr/>
          </p:nvSpPr>
          <p:spPr>
            <a:xfrm>
              <a:off x="1818" y="6977"/>
              <a:ext cx="3675" cy="3050"/>
            </a:xfrm>
            <a:prstGeom prst="rect">
              <a:avLst/>
            </a:prstGeom>
            <a:noFill/>
          </p:spPr>
          <p:txBody>
            <a:bodyPr anchor="t" rtlCol="0"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每次开机前，需严格对照《煤矿安全规程》等条款，检查周围是否无人员、瓦斯浓度是否正常等；</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grpSp>
        <p:nvGrpSpPr>
          <p:cNvPr id="43" name="组合 42"/>
          <p:cNvGrpSpPr/>
          <p:nvPr/>
        </p:nvGrpSpPr>
        <p:grpSpPr>
          <a:xfrm>
            <a:off x="4635500" y="4238625"/>
            <a:ext cx="2571750" cy="2127250"/>
            <a:chOff x="7300" y="6675"/>
            <a:chExt cx="4050" cy="3350"/>
          </a:xfrm>
        </p:grpSpPr>
        <p:sp>
          <p:nvSpPr>
            <p:cNvPr id="36" name="矩形 35"/>
            <p:cNvSpPr/>
            <p:nvPr/>
          </p:nvSpPr>
          <p:spPr>
            <a:xfrm>
              <a:off x="7300" y="6675"/>
              <a:ext cx="4050" cy="3350"/>
            </a:xfrm>
            <a:prstGeom prst="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9" name="文本框 38"/>
            <p:cNvSpPr txBox="1"/>
            <p:nvPr/>
          </p:nvSpPr>
          <p:spPr>
            <a:xfrm>
              <a:off x="7681" y="7750"/>
              <a:ext cx="3426" cy="1307"/>
            </a:xfrm>
            <a:prstGeom prst="rect">
              <a:avLst/>
            </a:prstGeom>
            <a:noFill/>
          </p:spPr>
          <p:txBody>
            <a:bodyPr anchor="t"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作业中，确认喷雾正常、设备运行无异常；</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grpSp>
        <p:nvGrpSpPr>
          <p:cNvPr id="46" name="组合 45"/>
          <p:cNvGrpSpPr/>
          <p:nvPr/>
        </p:nvGrpSpPr>
        <p:grpSpPr>
          <a:xfrm>
            <a:off x="8084185" y="4238625"/>
            <a:ext cx="2571750" cy="2127250"/>
            <a:chOff x="12731" y="6675"/>
            <a:chExt cx="4050" cy="3350"/>
          </a:xfrm>
        </p:grpSpPr>
        <p:sp>
          <p:nvSpPr>
            <p:cNvPr id="37" name="矩形 36"/>
            <p:cNvSpPr/>
            <p:nvPr/>
          </p:nvSpPr>
          <p:spPr>
            <a:xfrm>
              <a:off x="1273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40" name="文本框 39"/>
            <p:cNvSpPr txBox="1"/>
            <p:nvPr/>
          </p:nvSpPr>
          <p:spPr>
            <a:xfrm>
              <a:off x="13182" y="7589"/>
              <a:ext cx="3250" cy="921"/>
            </a:xfrm>
            <a:prstGeom prst="rect">
              <a:avLst/>
            </a:prstGeom>
            <a:noFill/>
          </p:spPr>
          <p:txBody>
            <a:bodyPr anchor="t" rtlCol="0"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nSpc>
                  <a:spcPct val="150000"/>
                </a:lnSpc>
              </a:pPr>
              <a:r>
                <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rPr>
                <a:t>停机后，切断电源闭锁，避免 “习惯性违规”。</a:t>
              </a:r>
              <a:endParaRPr altLang="en-US" lang="zh-CN" noProof="0" sz="1600">
                <a:ln>
                  <a:noFill/>
                </a:ln>
                <a:solidFill>
                  <a:srgbClr val="000000"/>
                </a:solidFill>
                <a:effectLst/>
                <a:uLnTx/>
                <a:uFillTx/>
                <a:latin charset="-122" panose="020b0503020204020204" pitchFamily="34" typeface="微软雅黑"/>
                <a:ea charset="-122" panose="020b0503020204020204" pitchFamily="34" typeface="微软雅黑"/>
                <a:sym typeface="+mn-ea"/>
              </a:endParaRPr>
            </a:p>
          </p:txBody>
        </p:sp>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49"/>
                                        </p:tgtEl>
                                        <p:attrNameLst>
                                          <p:attrName>style.visibility</p:attrName>
                                        </p:attrNameLst>
                                      </p:cBhvr>
                                      <p:to>
                                        <p:strVal val="visible"/>
                                      </p:to>
                                    </p:set>
                                    <p:anim calcmode="lin" valueType="num">
                                      <p:cBhvr additive="base">
                                        <p:cTn dur="500" fill="hold" id="32"/>
                                        <p:tgtEl>
                                          <p:spTgt spid="49"/>
                                        </p:tgtEl>
                                        <p:attrNameLst>
                                          <p:attrName>ppt_x</p:attrName>
                                        </p:attrNameLst>
                                      </p:cBhvr>
                                      <p:tavLst>
                                        <p:tav tm="0">
                                          <p:val>
                                            <p:strVal val="#ppt_x"/>
                                          </p:val>
                                        </p:tav>
                                        <p:tav tm="100000">
                                          <p:val>
                                            <p:strVal val="#ppt_x"/>
                                          </p:val>
                                        </p:tav>
                                      </p:tavLst>
                                    </p:anim>
                                    <p:anim calcmode="lin" valueType="num">
                                      <p:cBhvr additive="base">
                                        <p:cTn dur="500" fill="hold" id="33"/>
                                        <p:tgtEl>
                                          <p:spTgt spid="49"/>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id="36" nodeType="clickEffect" presetClass="entr" presetID="2" presetSubtype="8">
                                  <p:stCondLst>
                                    <p:cond delay="0"/>
                                  </p:stCondLst>
                                  <p:childTnLst>
                                    <p:set>
                                      <p:cBhvr>
                                        <p:cTn dur="1" fill="hold" id="37">
                                          <p:stCondLst>
                                            <p:cond delay="0"/>
                                          </p:stCondLst>
                                        </p:cTn>
                                        <p:tgtEl>
                                          <p:spTgt spid="42"/>
                                        </p:tgtEl>
                                        <p:attrNameLst>
                                          <p:attrName>style.visibility</p:attrName>
                                        </p:attrNameLst>
                                      </p:cBhvr>
                                      <p:to>
                                        <p:strVal val="visible"/>
                                      </p:to>
                                    </p:set>
                                    <p:anim calcmode="lin" valueType="num">
                                      <p:cBhvr additive="base">
                                        <p:cTn dur="500" fill="hold" id="38"/>
                                        <p:tgtEl>
                                          <p:spTgt spid="42"/>
                                        </p:tgtEl>
                                        <p:attrNameLst>
                                          <p:attrName>ppt_x</p:attrName>
                                        </p:attrNameLst>
                                      </p:cBhvr>
                                      <p:tavLst>
                                        <p:tav tm="0">
                                          <p:val>
                                            <p:strVal val="0-#ppt_w/2"/>
                                          </p:val>
                                        </p:tav>
                                        <p:tav tm="100000">
                                          <p:val>
                                            <p:strVal val="#ppt_x"/>
                                          </p:val>
                                        </p:tav>
                                      </p:tavLst>
                                    </p:anim>
                                    <p:anim calcmode="lin" valueType="num">
                                      <p:cBhvr additive="base">
                                        <p:cTn dur="500" fill="hold" id="39"/>
                                        <p:tgtEl>
                                          <p:spTgt spid="42"/>
                                        </p:tgtEl>
                                        <p:attrNameLst>
                                          <p:attrName>ppt_y</p:attrName>
                                        </p:attrNameLst>
                                      </p:cBhvr>
                                      <p:tavLst>
                                        <p:tav tm="0">
                                          <p:val>
                                            <p:strVal val="#ppt_y"/>
                                          </p:val>
                                        </p:tav>
                                        <p:tav tm="100000">
                                          <p:val>
                                            <p:strVal val="#ppt_y"/>
                                          </p:val>
                                        </p:tav>
                                      </p:tavLst>
                                    </p:anim>
                                  </p:childTnLst>
                                </p:cTn>
                              </p:par>
                            </p:childTnLst>
                          </p:cTn>
                        </p:par>
                      </p:childTnLst>
                    </p:cTn>
                  </p:par>
                  <p:par>
                    <p:cTn fill="hold" id="40" nodeType="clickPar">
                      <p:stCondLst>
                        <p:cond delay="indefinite"/>
                        <p:cond delay="0" evt="onBegin">
                          <p:tn val="39"/>
                        </p:cond>
                      </p:stCondLst>
                      <p:childTnLst>
                        <p:par>
                          <p:cTn fill="hold" id="41">
                            <p:stCondLst>
                              <p:cond delay="0"/>
                            </p:stCondLst>
                            <p:childTnLst>
                              <p:par>
                                <p:cTn fill="hold" id="42" nodeType="clickEffect" presetClass="entr" presetID="2" presetSubtype="4">
                                  <p:stCondLst>
                                    <p:cond delay="0"/>
                                  </p:stCondLst>
                                  <p:childTnLst>
                                    <p:set>
                                      <p:cBhvr>
                                        <p:cTn dur="1" fill="hold" id="43">
                                          <p:stCondLst>
                                            <p:cond delay="0"/>
                                          </p:stCondLst>
                                        </p:cTn>
                                        <p:tgtEl>
                                          <p:spTgt spid="43"/>
                                        </p:tgtEl>
                                        <p:attrNameLst>
                                          <p:attrName>style.visibility</p:attrName>
                                        </p:attrNameLst>
                                      </p:cBhvr>
                                      <p:to>
                                        <p:strVal val="visible"/>
                                      </p:to>
                                    </p:set>
                                    <p:anim calcmode="lin" valueType="num">
                                      <p:cBhvr additive="base">
                                        <p:cTn dur="500" fill="hold" id="44"/>
                                        <p:tgtEl>
                                          <p:spTgt spid="43"/>
                                        </p:tgtEl>
                                        <p:attrNameLst>
                                          <p:attrName>ppt_x</p:attrName>
                                        </p:attrNameLst>
                                      </p:cBhvr>
                                      <p:tavLst>
                                        <p:tav tm="0">
                                          <p:val>
                                            <p:strVal val="#ppt_x"/>
                                          </p:val>
                                        </p:tav>
                                        <p:tav tm="100000">
                                          <p:val>
                                            <p:strVal val="#ppt_x"/>
                                          </p:val>
                                        </p:tav>
                                      </p:tavLst>
                                    </p:anim>
                                    <p:anim calcmode="lin" valueType="num">
                                      <p:cBhvr additive="base">
                                        <p:cTn dur="500" fill="hold" id="45"/>
                                        <p:tgtEl>
                                          <p:spTgt spid="43"/>
                                        </p:tgtEl>
                                        <p:attrNameLst>
                                          <p:attrName>ppt_y</p:attrName>
                                        </p:attrNameLst>
                                      </p:cBhvr>
                                      <p:tavLst>
                                        <p:tav tm="0">
                                          <p:val>
                                            <p:strVal val="1+#ppt_h/2"/>
                                          </p:val>
                                        </p:tav>
                                        <p:tav tm="100000">
                                          <p:val>
                                            <p:strVal val="#ppt_y"/>
                                          </p:val>
                                        </p:tav>
                                      </p:tavLst>
                                    </p:anim>
                                  </p:childTnLst>
                                </p:cTn>
                              </p:par>
                            </p:childTnLst>
                          </p:cTn>
                        </p:par>
                      </p:childTnLst>
                    </p:cTn>
                  </p:par>
                  <p:par>
                    <p:cTn fill="hold" id="46" nodeType="clickPar">
                      <p:stCondLst>
                        <p:cond delay="indefinite"/>
                        <p:cond delay="0" evt="onBegin">
                          <p:tn val="45"/>
                        </p:cond>
                      </p:stCondLst>
                      <p:childTnLst>
                        <p:par>
                          <p:cTn fill="hold" id="47">
                            <p:stCondLst>
                              <p:cond delay="0"/>
                            </p:stCondLst>
                            <p:childTnLst>
                              <p:par>
                                <p:cTn fill="hold" id="48" nodeType="clickEffect" presetClass="entr" presetID="2" presetSubtype="2">
                                  <p:stCondLst>
                                    <p:cond delay="0"/>
                                  </p:stCondLst>
                                  <p:childTnLst>
                                    <p:set>
                                      <p:cBhvr>
                                        <p:cTn dur="1" fill="hold" id="49">
                                          <p:stCondLst>
                                            <p:cond delay="0"/>
                                          </p:stCondLst>
                                        </p:cTn>
                                        <p:tgtEl>
                                          <p:spTgt spid="46"/>
                                        </p:tgtEl>
                                        <p:attrNameLst>
                                          <p:attrName>style.visibility</p:attrName>
                                        </p:attrNameLst>
                                      </p:cBhvr>
                                      <p:to>
                                        <p:strVal val="visible"/>
                                      </p:to>
                                    </p:set>
                                    <p:anim calcmode="lin" valueType="num">
                                      <p:cBhvr additive="base">
                                        <p:cTn dur="500" fill="hold" id="50"/>
                                        <p:tgtEl>
                                          <p:spTgt spid="46"/>
                                        </p:tgtEl>
                                        <p:attrNameLst>
                                          <p:attrName>ppt_x</p:attrName>
                                        </p:attrNameLst>
                                      </p:cBhvr>
                                      <p:tavLst>
                                        <p:tav tm="0">
                                          <p:val>
                                            <p:strVal val="1+#ppt_w/2"/>
                                          </p:val>
                                        </p:tav>
                                        <p:tav tm="100000">
                                          <p:val>
                                            <p:strVal val="#ppt_x"/>
                                          </p:val>
                                        </p:tav>
                                      </p:tavLst>
                                    </p:anim>
                                    <p:anim calcmode="lin" valueType="num">
                                      <p:cBhvr additive="base">
                                        <p:cTn dur="500" fill="hold" id="51"/>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Lst>
  </p:timing>
</p:sld>
</file>

<file path=ppt/slides/slide12.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隐患处置</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依规报告</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a:t>
            </a: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Ext cx="21600" cy="21600"/>
          </a:xfrm>
        </p:grpSpPr>
      </p:grpSp>
      <p:grpSp>
        <p:nvGrpSpPr>
          <p:cNvPr id="10" name="组合 9"/>
          <p:cNvGrpSpPr/>
          <p:nvPr/>
        </p:nvGrpSpPr>
        <p:grpSpPr>
          <a:xfrm>
            <a:off x="609600" y="1524000"/>
            <a:ext cx="10972800" cy="1778000"/>
            <a:chOff x="960" y="2400"/>
            <a:chExt cx="17280" cy="2800"/>
          </a:xfrm>
        </p:grpSpPr>
      </p:grpSp>
      <p:grpSp>
        <p:nvGrpSpPr>
          <p:cNvPr id="2049" name="组合 2048"/>
          <p:cNvGrpSpPr/>
          <p:nvPr/>
        </p:nvGrpSpPr>
        <p:grpSpPr>
          <a:xfrm>
            <a:off x="609600" y="1524000"/>
            <a:ext cx="10972800" cy="1778000"/>
            <a:chOff x="960" y="2400"/>
            <a:chExt cx="17280" cy="2800"/>
          </a:xfrm>
        </p:grpSpPr>
      </p:grpSp>
      <p:grpSp>
        <p:nvGrpSpPr>
          <p:cNvPr id="3" name="组合 2"/>
          <p:cNvGrpSpPr/>
          <p:nvPr/>
        </p:nvGrpSpPr>
        <p:grpSpPr>
          <a:xfrm>
            <a:off x="609600" y="5130800"/>
            <a:ext cx="10972800" cy="1117600"/>
            <a:chOff x="960" y="8080"/>
            <a:chExt cx="17280" cy="1760"/>
          </a:xfrm>
        </p:grpSpPr>
      </p:grpSp>
      <p:grpSp>
        <p:nvGrpSpPr>
          <p:cNvPr id="17" name="组合 16"/>
          <p:cNvGrpSpPr/>
          <p:nvPr/>
        </p:nvGrpSpPr>
        <p:grpSpPr>
          <a:xfrm>
            <a:off x="609600" y="1524000"/>
            <a:ext cx="10972800" cy="4013200"/>
            <a:chOff x="960" y="2400"/>
            <a:chExt cx="17280" cy="6320"/>
          </a:xfrm>
        </p:grpSpPr>
        <p:pic>
          <p:nvPicPr>
            <p:cNvPr descr="86140a8a-0c65-484a-8065-18120d510778" id="4" name="内容占位符 10"/>
            <p:cNvPicPr>
              <a:picLocks noChangeAspect="1"/>
            </p:cNvPicPr>
            <p:nvPr>
              <p:custDataLst>
                <p:tags r:id="rId7"/>
              </p:custDataLst>
            </p:nvPr>
          </p:nvPicPr>
          <p:blipFill>
            <a:blip r:embed="rId6"/>
            <a:srcRect b="1879" t="1879"/>
            <a:stretch>
              <a:fillRect/>
            </a:stretch>
          </p:blipFill>
          <p:spPr>
            <a:xfrm>
              <a:off x="960" y="2400"/>
              <a:ext cx="17280" cy="4960"/>
            </a:xfrm>
            <a:custGeom>
              <a:avLst>
                <a:gd fmla="val 0" name="connisteX0"/>
                <a:gd fmla="val 6451" name="connsiteY0"/>
                <a:gd fmla="val 1851" name="connisteX1"/>
                <a:gd fmla="val 0" name="connsiteY1"/>
                <a:gd fmla="val 98148" name="connisteX2"/>
                <a:gd fmla="val 0" name="connsiteY2"/>
                <a:gd fmla="val 100000" name="connisteX3"/>
                <a:gd fmla="val 6451" name="connsiteY3"/>
                <a:gd fmla="val 100000" name="connisteX4"/>
                <a:gd fmla="val 93548" name="connsiteY4"/>
                <a:gd fmla="val 98148" name="connisteX5"/>
                <a:gd fmla="val 100000" name="connsiteY5"/>
                <a:gd fmla="val 1851" name="connisteX6"/>
                <a:gd fmla="val 100000" name="connsiteY6"/>
                <a:gd fmla="val 0" name="connisteX7"/>
                <a:gd fmla="val 93548" name="connsiteY7"/>
                <a:gd fmla="val 0" name="connisteX8"/>
                <a:gd fmla="val 6451" name="connsiteY8"/>
              </a:avLst>
              <a:gdLst>
                <a:gd fmla="*/ 0 w 10972800" name="connisteX0-1"/>
                <a:gd fmla="*/ 203200 h 3149600" name="connsiteY0-2"/>
                <a:gd fmla="*/ 203200 w 10972800" name="connisteX1-3"/>
                <a:gd fmla="*/ 0 h 3149600" name="connsiteY1-4"/>
                <a:gd fmla="*/ 10769600 w 10972800" name="connisteX2-5"/>
                <a:gd fmla="*/ 0 h 3149600" name="connsiteY2-6"/>
                <a:gd fmla="*/ 10972800 w 10972800" name="connisteX3-7"/>
                <a:gd fmla="*/ 203200 h 3149600" name="connsiteY3-8"/>
                <a:gd fmla="*/ 10972800 w 10972800" name="connisteX4-9"/>
                <a:gd fmla="*/ 2946400 h 3149600" name="connsiteY4-10"/>
                <a:gd fmla="*/ 10769600 w 10972800" name="connisteX5-11"/>
                <a:gd fmla="*/ 3149600 h 3149600" name="connsiteY5-12"/>
                <a:gd fmla="*/ 203200 w 10972800" name="connisteX6-13"/>
                <a:gd fmla="*/ 3149600 h 3149600" name="connsiteY6-14"/>
                <a:gd fmla="*/ 0 w 10972800" name="connisteX7-15"/>
                <a:gd fmla="*/ 2946400 h 3149600" name="connsiteY7-16"/>
                <a:gd fmla="*/ 0 w 10972800" name="connisteX8-17"/>
                <a:gd fmla="*/ 203200 h 3149600" name="connsiteY8-1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b="b" l="l" r="r" t="t"/>
              <a:pathLst>
                <a:path h="3149600" w="109728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 h="3149600" w="109728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Lst>
            </a:custGeom>
            <a:solidFill>
              <a:srgbClr val="DDDDDD"/>
            </a:solidFill>
            <a:ln>
              <a:noFill/>
            </a:ln>
          </p:spPr>
        </p:pic>
        <p:sp>
          <p:nvSpPr>
            <p:cNvPr id="8" name="文本占位符 4"/>
            <p:cNvSpPr>
              <a:spLocks noGrp="1"/>
            </p:cNvSpPr>
            <p:nvPr>
              <p:custDataLst>
                <p:tags r:id="rId8"/>
              </p:custDataLst>
            </p:nvPr>
          </p:nvSpPr>
          <p:spPr>
            <a:xfrm>
              <a:off x="1200" y="8080"/>
              <a:ext cx="1704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2000">
                  <a:solidFill>
                    <a:srgbClr val="C00000"/>
                  </a:solidFill>
                  <a:latin charset="-122" panose="020b0503020204020204" pitchFamily="34" typeface="微软雅黑"/>
                  <a:ea charset="-122" panose="020b0503020204020204" pitchFamily="34" typeface="微软雅黑"/>
                </a:rPr>
                <a:t>发现超出自身处理能力的隐患，需立即停机并按流程上报跟班队长或分管领导</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sp>
        <p:nvSpPr>
          <p:cNvPr id="16" name="文本占位符 5"/>
          <p:cNvSpPr>
            <a:spLocks noGrp="1"/>
          </p:cNvSpPr>
          <p:nvPr>
            <p:custDataLst>
              <p:tags r:id="rId9"/>
            </p:custDataLst>
          </p:nvPr>
        </p:nvSpPr>
        <p:spPr>
          <a:xfrm>
            <a:off x="762000" y="5638800"/>
            <a:ext cx="10820400" cy="60960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当发现如瓦斯持续超限、设备重大故障等超出自身处理能力的隐患时，采煤机司机必须立即停机，然后严格按照流程上报跟班队长或分管领导，严禁 “隐瞒隐患”“自行冒险处置”。</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3073" name="组合 3072"/>
          <p:cNvGrpSpPr/>
          <p:nvPr/>
        </p:nvGrpSpPr>
        <p:grpSpPr>
          <a:xfrm>
            <a:off x="609600" y="5130800"/>
            <a:ext cx="10972800" cy="1117600"/>
            <a:chOff x="960" y="8080"/>
            <a:chExt cx="17280" cy="1760"/>
          </a:xfrm>
        </p:grpSpPr>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17"/>
                                        </p:tgtEl>
                                        <p:attrNameLst>
                                          <p:attrName>style.visibility</p:attrName>
                                        </p:attrNameLst>
                                      </p:cBhvr>
                                      <p:to>
                                        <p:strVal val="visible"/>
                                      </p:to>
                                    </p:set>
                                    <p:anim calcmode="lin" valueType="num">
                                      <p:cBhvr additive="base">
                                        <p:cTn dur="500" fill="hold" id="32"/>
                                        <p:tgtEl>
                                          <p:spTgt spid="17"/>
                                        </p:tgtEl>
                                        <p:attrNameLst>
                                          <p:attrName>ppt_x</p:attrName>
                                        </p:attrNameLst>
                                      </p:cBhvr>
                                      <p:tavLst>
                                        <p:tav tm="0">
                                          <p:val>
                                            <p:strVal val="#ppt_x"/>
                                          </p:val>
                                        </p:tav>
                                        <p:tav tm="100000">
                                          <p:val>
                                            <p:strVal val="#ppt_x"/>
                                          </p:val>
                                        </p:tav>
                                      </p:tavLst>
                                    </p:anim>
                                    <p:anim calcmode="lin" valueType="num">
                                      <p:cBhvr additive="base">
                                        <p:cTn dur="500" fill="hold" id="33"/>
                                        <p:tgtEl>
                                          <p:spTgt spid="17"/>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2" presetSubtype="4">
                                  <p:stCondLst>
                                    <p:cond delay="0"/>
                                  </p:stCondLst>
                                  <p:childTnLst>
                                    <p:set>
                                      <p:cBhvr>
                                        <p:cTn dur="1" fill="hold" id="37">
                                          <p:stCondLst>
                                            <p:cond delay="0"/>
                                          </p:stCondLst>
                                        </p:cTn>
                                        <p:tgtEl>
                                          <p:spTgt spid="16"/>
                                        </p:tgtEl>
                                        <p:attrNameLst>
                                          <p:attrName>style.visibility</p:attrName>
                                        </p:attrNameLst>
                                      </p:cBhvr>
                                      <p:to>
                                        <p:strVal val="visible"/>
                                      </p:to>
                                    </p:set>
                                    <p:anim calcmode="lin" valueType="num">
                                      <p:cBhvr additive="base">
                                        <p:cTn dur="500" fill="hold" id="38"/>
                                        <p:tgtEl>
                                          <p:spTgt spid="16"/>
                                        </p:tgtEl>
                                        <p:attrNameLst>
                                          <p:attrName>ppt_x</p:attrName>
                                        </p:attrNameLst>
                                      </p:cBhvr>
                                      <p:tavLst>
                                        <p:tav tm="0">
                                          <p:val>
                                            <p:strVal val="#ppt_x"/>
                                          </p:val>
                                        </p:tav>
                                        <p:tav tm="100000">
                                          <p:val>
                                            <p:strVal val="#ppt_x"/>
                                          </p:val>
                                        </p:tav>
                                      </p:tavLst>
                                    </p:anim>
                                    <p:anim calcmode="lin" valueType="num">
                                      <p:cBhvr additive="base">
                                        <p:cTn dur="500" fill="hold" id="39"/>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16"/>
    </p:bldLst>
  </p:timing>
</p:sld>
</file>

<file path=ppt/slides/slide13.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三、法律法规的岗位落实要求</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l"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3.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责任认知</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 “</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知法懂责</a:t>
            </a: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a:t>
            </a: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4" name="组合 3"/>
          <p:cNvGrpSpPr/>
          <p:nvPr/>
        </p:nvGrpSpPr>
        <p:grpSpPr>
          <a:xfrm>
            <a:off x="4505325" y="5384800"/>
            <a:ext cx="6934200" cy="1473200"/>
            <a:chOff x="7320" y="7520"/>
            <a:chExt cx="10920" cy="2320"/>
          </a:xfrm>
        </p:grpSpPr>
      </p:grpSp>
      <p:grpSp>
        <p:nvGrpSpPr>
          <p:cNvPr id="17" name="组合 16"/>
          <p:cNvGrpSpPr/>
          <p:nvPr/>
        </p:nvGrpSpPr>
        <p:grpSpPr>
          <a:xfrm>
            <a:off x="466725" y="1724660"/>
            <a:ext cx="10972800" cy="4544060"/>
            <a:chOff x="735" y="2716"/>
            <a:chExt cx="17280" cy="7156"/>
          </a:xfrm>
        </p:grpSpPr>
        <p:pic>
          <p:nvPicPr>
            <p:cNvPr descr="d5ed7eff-5638-408f-8b6e-404d6dfac85d" id="7" name="内容占位符 9"/>
            <p:cNvPicPr>
              <a:picLocks noChangeAspect="1"/>
            </p:cNvPicPr>
            <p:nvPr>
              <p:custDataLst>
                <p:tags r:id="rId7"/>
              </p:custDataLst>
            </p:nvPr>
          </p:nvPicPr>
          <p:blipFill>
            <a:blip r:embed="rId6"/>
            <a:srcRect b="1839" t="1839"/>
            <a:stretch>
              <a:fillRect/>
            </a:stretch>
          </p:blipFill>
          <p:spPr>
            <a:xfrm>
              <a:off x="735" y="4272"/>
              <a:ext cx="17280" cy="5600"/>
            </a:xfrm>
            <a:custGeom>
              <a:avLst>
                <a:gd fmla="val 0" name="connisteX0"/>
                <a:gd fmla="val 5714" name="connsiteY0"/>
                <a:gd fmla="val 1851" name="connisteX1"/>
                <a:gd fmla="val 0" name="connsiteY1"/>
                <a:gd fmla="val 98148" name="connisteX2"/>
                <a:gd fmla="val 0" name="connsiteY2"/>
                <a:gd fmla="val 100000" name="connisteX3"/>
                <a:gd fmla="val 5714" name="connsiteY3"/>
                <a:gd fmla="val 100000" name="connisteX4"/>
                <a:gd fmla="val 94285" name="connsiteY4"/>
                <a:gd fmla="val 98148" name="connisteX5"/>
                <a:gd fmla="val 100000" name="connsiteY5"/>
                <a:gd fmla="val 1851" name="connisteX6"/>
                <a:gd fmla="val 100000" name="connsiteY6"/>
                <a:gd fmla="val 0" name="connisteX7"/>
                <a:gd fmla="val 94285" name="connsiteY7"/>
                <a:gd fmla="val 0" name="connisteX8"/>
                <a:gd fmla="val 5714" name="connsiteY8"/>
              </a:avLst>
              <a:gdLst>
                <a:gd fmla="*/ 0 w 10972800" name="connisteX0-1"/>
                <a:gd fmla="*/ 203200 h 3556000" name="connsiteY0-2"/>
                <a:gd fmla="*/ 203200 w 10972800" name="connisteX1-3"/>
                <a:gd fmla="*/ 0 h 3556000" name="connsiteY1-4"/>
                <a:gd fmla="*/ 10769600 w 10972800" name="connisteX2-5"/>
                <a:gd fmla="*/ 0 h 3556000" name="connsiteY2-6"/>
                <a:gd fmla="*/ 10972800 w 10972800" name="connisteX3-7"/>
                <a:gd fmla="*/ 203200 h 3556000" name="connsiteY3-8"/>
                <a:gd fmla="*/ 10972800 w 10972800" name="connisteX4-9"/>
                <a:gd fmla="*/ 3352800 h 3556000" name="connsiteY4-10"/>
                <a:gd fmla="*/ 10769600 w 10972800" name="connisteX5-11"/>
                <a:gd fmla="*/ 3556000 h 3556000" name="connsiteY5-12"/>
                <a:gd fmla="*/ 203200 w 10972800" name="connisteX6-13"/>
                <a:gd fmla="*/ 3556000 h 3556000" name="connsiteY6-14"/>
                <a:gd fmla="*/ 0 w 10972800" name="connisteX7-15"/>
                <a:gd fmla="*/ 3352800 h 3556000" name="connsiteY7-16"/>
                <a:gd fmla="*/ 0 w 10972800" name="connisteX8-17"/>
                <a:gd fmla="*/ 203200 h 3556000" name="connsiteY8-1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b="b" l="l" r="r" t="t"/>
              <a:pathLst>
                <a:path h="3556000" w="109728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 h="3556000" w="109728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Lst>
            </a:custGeom>
            <a:solidFill>
              <a:srgbClr val="DDDDDD"/>
            </a:solidFill>
            <a:ln>
              <a:noFill/>
            </a:ln>
          </p:spPr>
        </p:pic>
        <p:sp>
          <p:nvSpPr>
            <p:cNvPr id="8" name="文本占位符 3"/>
            <p:cNvSpPr>
              <a:spLocks noGrp="1"/>
            </p:cNvSpPr>
            <p:nvPr>
              <p:custDataLst>
                <p:tags r:id="rId8"/>
              </p:custDataLst>
            </p:nvPr>
          </p:nvSpPr>
          <p:spPr>
            <a:xfrm>
              <a:off x="735" y="2716"/>
              <a:ext cx="109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2000">
                  <a:solidFill>
                    <a:srgbClr val="C00000"/>
                  </a:solidFill>
                  <a:latin charset="-122" panose="020b0503020204020204" pitchFamily="34" typeface="微软雅黑"/>
                  <a:ea charset="-122" panose="020b0503020204020204" pitchFamily="34" typeface="微软雅黑"/>
                </a:rPr>
                <a:t>明确违规操作的法律后果</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sp>
        <p:nvSpPr>
          <p:cNvPr id="16" name="文本占位符 4"/>
          <p:cNvSpPr>
            <a:spLocks noGrp="1"/>
          </p:cNvSpPr>
          <p:nvPr>
            <p:custDataLst>
              <p:tags r:id="rId9"/>
            </p:custDataLst>
          </p:nvPr>
        </p:nvSpPr>
        <p:spPr>
          <a:xfrm>
            <a:off x="4277995" y="1508760"/>
            <a:ext cx="7161530" cy="91440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采煤机司机要清楚若因无证上岗、违反规程导致事故，需承担相应责任，如行政处分、经济处罚，情节严重者还会被追究法律责任，从而树立 “违法必担责” 的敬畏意识。</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4097" name="组合 4096"/>
          <p:cNvGrpSpPr/>
          <p:nvPr/>
        </p:nvGrpSpPr>
        <p:grpSpPr>
          <a:xfrm>
            <a:off x="4505325" y="5384800"/>
            <a:ext cx="6934200" cy="1473200"/>
            <a:chOff x="7320" y="7520"/>
            <a:chExt cx="10920" cy="2320"/>
          </a:xfrm>
        </p:grpSpPr>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17"/>
                                        </p:tgtEl>
                                        <p:attrNameLst>
                                          <p:attrName>style.visibility</p:attrName>
                                        </p:attrNameLst>
                                      </p:cBhvr>
                                      <p:to>
                                        <p:strVal val="visible"/>
                                      </p:to>
                                    </p:set>
                                    <p:anim calcmode="lin" valueType="num">
                                      <p:cBhvr additive="base">
                                        <p:cTn dur="500" fill="hold" id="32"/>
                                        <p:tgtEl>
                                          <p:spTgt spid="17"/>
                                        </p:tgtEl>
                                        <p:attrNameLst>
                                          <p:attrName>ppt_x</p:attrName>
                                        </p:attrNameLst>
                                      </p:cBhvr>
                                      <p:tavLst>
                                        <p:tav tm="0">
                                          <p:val>
                                            <p:strVal val="#ppt_x"/>
                                          </p:val>
                                        </p:tav>
                                        <p:tav tm="100000">
                                          <p:val>
                                            <p:strVal val="#ppt_x"/>
                                          </p:val>
                                        </p:tav>
                                      </p:tavLst>
                                    </p:anim>
                                    <p:anim calcmode="lin" valueType="num">
                                      <p:cBhvr additive="base">
                                        <p:cTn dur="500" fill="hold" id="33"/>
                                        <p:tgtEl>
                                          <p:spTgt spid="17"/>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2" presetSubtype="4">
                                  <p:stCondLst>
                                    <p:cond delay="0"/>
                                  </p:stCondLst>
                                  <p:childTnLst>
                                    <p:set>
                                      <p:cBhvr>
                                        <p:cTn dur="1" fill="hold" id="37">
                                          <p:stCondLst>
                                            <p:cond delay="0"/>
                                          </p:stCondLst>
                                        </p:cTn>
                                        <p:tgtEl>
                                          <p:spTgt spid="16"/>
                                        </p:tgtEl>
                                        <p:attrNameLst>
                                          <p:attrName>style.visibility</p:attrName>
                                        </p:attrNameLst>
                                      </p:cBhvr>
                                      <p:to>
                                        <p:strVal val="visible"/>
                                      </p:to>
                                    </p:set>
                                    <p:anim calcmode="lin" valueType="num">
                                      <p:cBhvr additive="base">
                                        <p:cTn dur="500" fill="hold" id="38"/>
                                        <p:tgtEl>
                                          <p:spTgt spid="16"/>
                                        </p:tgtEl>
                                        <p:attrNameLst>
                                          <p:attrName>ppt_x</p:attrName>
                                        </p:attrNameLst>
                                      </p:cBhvr>
                                      <p:tavLst>
                                        <p:tav tm="0">
                                          <p:val>
                                            <p:strVal val="#ppt_x"/>
                                          </p:val>
                                        </p:tav>
                                        <p:tav tm="100000">
                                          <p:val>
                                            <p:strVal val="#ppt_x"/>
                                          </p:val>
                                        </p:tav>
                                      </p:tavLst>
                                    </p:anim>
                                    <p:anim calcmode="lin" valueType="num">
                                      <p:cBhvr additive="base">
                                        <p:cTn dur="500" fill="hold" id="39"/>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16"/>
    </p:bldLst>
  </p:timing>
</p:sld>
</file>

<file path=ppt/slides/slide2.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grpSp>
        <p:nvGrpSpPr>
          <p:cNvPr id="10" name="组合 9"/>
          <p:cNvGrpSpPr/>
          <p:nvPr/>
        </p:nvGrpSpPr>
        <p:grpSpPr>
          <a:xfrm>
            <a:off x="1055370" y="1905000"/>
            <a:ext cx="9881919" cy="1588856"/>
            <a:chOff x="1055370" y="1905000"/>
            <a:chExt cx="9881919" cy="1588856"/>
          </a:xfrm>
        </p:grpSpPr>
        <p:pic>
          <p:nvPicPr>
            <p:cNvPr descr="630dfe8e-9d16-4851-96fb-a4aaccd24bd2" id="3" name="图片占位符 15"/>
            <p:cNvPicPr>
              <a:picLocks noChangeAspect="1"/>
            </p:cNvPicPr>
            <p:nvPr>
              <p:custDataLst>
                <p:tags r:id="rId4"/>
              </p:custDataLst>
            </p:nvPr>
          </p:nvPicPr>
          <p:blipFill>
            <a:blip r:embed="rId3"/>
            <a:stretch>
              <a:fillRect/>
            </a:stretch>
          </p:blipFill>
          <p:spPr>
            <a:xfrm>
              <a:off x="1055370" y="21590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txBox="1"/>
            <p:nvPr>
              <p:custDataLst>
                <p:tags r:id="rId5"/>
              </p:custDataLst>
            </p:nvPr>
          </p:nvSpPr>
          <p:spPr>
            <a:xfrm>
              <a:off x="2473418" y="1905000"/>
              <a:ext cx="8463871"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lang="zh-CN" sz="2000">
                  <a:solidFill>
                    <a:srgbClr val="691D1B"/>
                  </a:solidFill>
                  <a:latin charset="-122" panose="02010600030101010101" typeface="庞门正道标题体"/>
                  <a:ea charset="-122" panose="02010600030101010101" typeface="庞门正道标题体"/>
                </a:rPr>
                <a:t>核心内涵：在煤矿生产全流程中，必须将人员安全置于产量、效率之上</a:t>
              </a:r>
              <a:endParaRPr altLang="en-US" lang="zh-CN" sz="2000">
                <a:solidFill>
                  <a:srgbClr val="691D1B"/>
                </a:solidFill>
                <a:latin charset="-122" panose="02010600030101010101" typeface="庞门正道标题体"/>
                <a:ea charset="-122" panose="02010600030101010101" typeface="庞门正道标题体"/>
              </a:endParaRPr>
            </a:p>
          </p:txBody>
        </p:sp>
      </p:grpSp>
      <p:sp>
        <p:nvSpPr>
          <p:cNvPr id="5" name="文本占位符 4"/>
          <p:cNvSpPr txBox="1"/>
          <p:nvPr>
            <p:custDataLst>
              <p:tags r:id="rId6"/>
            </p:custDataLst>
          </p:nvPr>
        </p:nvSpPr>
        <p:spPr>
          <a:xfrm>
            <a:off x="2473418" y="2282054"/>
            <a:ext cx="8463871"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lnSpc>
                <a:spcPct val="150000"/>
              </a:lnSpc>
              <a:buNone/>
            </a:pPr>
            <a:r>
              <a:rPr altLang="en-US" lang="zh-CN" sz="1800"/>
              <a:t>详细描述：在煤矿生产的整个过程里，人员安全的重要性要远超产量和效率。对采煤机司机而言，当操作中发现顶底板冒顶预兆、瓦斯超限等安全隐患时，需立即停机处理，严禁“冒险作业”“带病开机”。</a:t>
            </a:r>
            <a:endParaRPr altLang="en-US" lang="zh-CN" sz="1800"/>
          </a:p>
        </p:txBody>
      </p:sp>
      <p:grpSp>
        <p:nvGrpSpPr>
          <p:cNvPr id="11" name="组合 10"/>
          <p:cNvGrpSpPr/>
          <p:nvPr/>
        </p:nvGrpSpPr>
        <p:grpSpPr>
          <a:xfrm>
            <a:off x="1055370" y="4046838"/>
            <a:ext cx="10917648" cy="1377418"/>
            <a:chOff x="1055370" y="4046838"/>
            <a:chExt cx="10917648" cy="1377418"/>
          </a:xfrm>
        </p:grpSpPr>
        <p:pic>
          <p:nvPicPr>
            <p:cNvPr descr="4cb9a045-eb2b-47fe-b4f2-d1d7a03c1b67" id="6" name="图片占位符 16"/>
            <p:cNvPicPr>
              <a:picLocks noChangeAspect="1"/>
            </p:cNvPicPr>
            <p:nvPr>
              <p:custDataLst>
                <p:tags r:id="rId8"/>
              </p:custDataLst>
            </p:nvPr>
          </p:nvPicPr>
          <p:blipFill>
            <a:blip r:embed="rId7"/>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9"/>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lang="zh-CN" sz="2000">
                  <a:solidFill>
                    <a:srgbClr val="691D1B"/>
                  </a:solidFill>
                  <a:latin charset="-122" panose="02010600030101010101" typeface="庞门正道标题体"/>
                  <a:ea charset="-122" panose="02010600030101010101" typeface="庞门正道标题体"/>
                </a:rPr>
                <a:t>对应岗位操作中的“紧急停机情形”</a:t>
              </a:r>
              <a:endParaRPr altLang="en-US" lang="zh-CN" sz="2000">
                <a:solidFill>
                  <a:srgbClr val="691D1B"/>
                </a:solidFill>
                <a:latin charset="-122" panose="02010600030101010101" typeface="庞门正道标题体"/>
                <a:ea charset="-122" panose="02010600030101010101" typeface="庞门正道标题体"/>
              </a:endParaRPr>
            </a:p>
          </p:txBody>
        </p:sp>
      </p:grpSp>
      <p:sp>
        <p:nvSpPr>
          <p:cNvPr id="8" name="文本占位符 7"/>
          <p:cNvSpPr txBox="1"/>
          <p:nvPr>
            <p:custDataLst>
              <p:tags r:id="rId10"/>
            </p:custDataLst>
          </p:nvPr>
        </p:nvSpPr>
        <p:spPr>
          <a:xfrm>
            <a:off x="2442345" y="4396620"/>
            <a:ext cx="8526015"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lnSpc>
                <a:spcPct val="150000"/>
              </a:lnSpc>
              <a:spcBef>
                <a:spcPct val="0"/>
              </a:spcBef>
              <a:buNone/>
            </a:pPr>
            <a:r>
              <a:rPr altLang="en-US" lang="zh-CN" sz="1800"/>
              <a:t>详细描述：在岗位操作方面，当遇到顶底板有冒顶预兆等情况时，采煤机司机必须立即停机。这体现了“安全第一”的方针，将人员安全放在首位，避免因继续作业而导致安全事故。</a:t>
            </a:r>
            <a:endParaRPr altLang="en-US" lang="zh-CN" sz="1800"/>
          </a:p>
        </p:txBody>
      </p:sp>
      <p:pic>
        <p:nvPicPr>
          <p:cNvPr id="9" name="图片 8"/>
          <p:cNvPicPr>
            <a:picLocks noChangeAspect="1"/>
          </p:cNvPicPr>
          <p:nvPr/>
        </p:nvPicPr>
        <p:blipFill>
          <a:blip r:embed="rId11">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568"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安全第一”：优先保障生命安全</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928150" y="1845463"/>
            <a:ext cx="9881919" cy="1588856"/>
            <a:chOff x="1055370" y="1905000"/>
            <a:chExt cx="9881919" cy="1588856"/>
          </a:xfrm>
        </p:grpSpPr>
        <p:pic>
          <p:nvPicPr>
            <p:cNvPr descr="630dfe8e-9d16-4851-96fb-a4aaccd24bd2" id="17" name="图片占位符 15"/>
            <p:cNvPicPr>
              <a:picLocks noChangeAspect="1"/>
            </p:cNvPicPr>
            <p:nvPr>
              <p:custDataLst>
                <p:tags r:id="rId12"/>
              </p:custDataLst>
            </p:nvPr>
          </p:nvPicPr>
          <p:blipFill>
            <a:blip r:embed="rId3"/>
            <a:stretch>
              <a:fillRect/>
            </a:stretch>
          </p:blipFill>
          <p:spPr>
            <a:xfrm>
              <a:off x="1055370" y="21590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8" name="文本占位符 3"/>
            <p:cNvSpPr txBox="1"/>
            <p:nvPr>
              <p:custDataLst>
                <p:tags r:id="rId13"/>
              </p:custDataLst>
            </p:nvPr>
          </p:nvSpPr>
          <p:spPr>
            <a:xfrm>
              <a:off x="2473418" y="1905000"/>
              <a:ext cx="8463871"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在煤矿生产全流程中，必须将人员安全置于产量、效率之上</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grpSp>
      <p:sp>
        <p:nvSpPr>
          <p:cNvPr id="19" name="文本占位符 4"/>
          <p:cNvSpPr txBox="1"/>
          <p:nvPr>
            <p:custDataLst>
              <p:tags r:id="rId14"/>
            </p:custDataLst>
          </p:nvPr>
        </p:nvSpPr>
        <p:spPr>
          <a:xfrm>
            <a:off x="2346198" y="2222517"/>
            <a:ext cx="8463871"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在煤矿生产的整个过程里，人员安全的重要性要远超产量和效率。对采煤机司机而言，当操作中发现顶底板冒顶预兆、瓦斯超限等安全隐患时，需立即停机处理，严禁“冒险作业”“带病开机”。</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grpSp>
        <p:nvGrpSpPr>
          <p:cNvPr id="20" name="组合 19"/>
          <p:cNvGrpSpPr/>
          <p:nvPr/>
        </p:nvGrpSpPr>
        <p:grpSpPr>
          <a:xfrm>
            <a:off x="928150" y="3987301"/>
            <a:ext cx="10917648" cy="1377418"/>
            <a:chOff x="1055370" y="4046838"/>
            <a:chExt cx="10917648" cy="1377418"/>
          </a:xfrm>
        </p:grpSpPr>
        <p:pic>
          <p:nvPicPr>
            <p:cNvPr descr="4cb9a045-eb2b-47fe-b4f2-d1d7a03c1b67" id="21" name="图片占位符 16"/>
            <p:cNvPicPr>
              <a:picLocks noChangeAspect="1"/>
            </p:cNvPicPr>
            <p:nvPr>
              <p:custDataLst>
                <p:tags r:id="rId15"/>
              </p:custDataLst>
            </p:nvPr>
          </p:nvPicPr>
          <p:blipFill>
            <a:blip r:embed="rId7"/>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2" name="文本占位符 6"/>
            <p:cNvSpPr txBox="1"/>
            <p:nvPr>
              <p:custDataLst>
                <p:tags r:id="rId16"/>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对应岗位操作中的“紧急停机情形”</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grpSp>
      <p:sp>
        <p:nvSpPr>
          <p:cNvPr id="23" name="文本占位符 7"/>
          <p:cNvSpPr txBox="1"/>
          <p:nvPr>
            <p:custDataLst>
              <p:tags r:id="rId17"/>
            </p:custDataLst>
          </p:nvPr>
        </p:nvSpPr>
        <p:spPr>
          <a:xfrm>
            <a:off x="2315125" y="4337083"/>
            <a:ext cx="8526015" cy="15240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ct val="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在岗位操作方面，当遇到顶底板有冒顶预兆等情况时，采煤机司机必须立即停机。这体现了“安全第一”的方针，将人员安全放在首位，避免因继续作业而导致安全事故。</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pic>
        <p:nvPicPr>
          <p:cNvPr descr="警告" id="24" name="图形 23"/>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8"/>
                                        </p:tgtEl>
                                        <p:attrNameLst>
                                          <p:attrName>style.visibility</p:attrName>
                                        </p:attrNameLst>
                                      </p:cBhvr>
                                      <p:to>
                                        <p:strVal val="visible"/>
                                      </p:to>
                                    </p:set>
                                    <p:animEffect filter="wipe(left)" transition="in">
                                      <p:cBhvr>
                                        <p:cTn dur="500" id="7"/>
                                        <p:tgtEl>
                                          <p:spTgt spid="8"/>
                                        </p:tgtEl>
                                      </p:cBhvr>
                                    </p:animEffect>
                                  </p:childTnLst>
                                </p:cTn>
                              </p:par>
                              <p:par>
                                <p:cTn fill="hold" id="8" nodeType="withEffect" presetClass="entr" presetID="10" presetSubtype="0">
                                  <p:stCondLst>
                                    <p:cond delay="0"/>
                                  </p:stCondLst>
                                  <p:childTnLst>
                                    <p:set>
                                      <p:cBhvr>
                                        <p:cTn dur="1" fill="hold" id="9">
                                          <p:stCondLst>
                                            <p:cond delay="0"/>
                                          </p:stCondLst>
                                        </p:cTn>
                                        <p:tgtEl>
                                          <p:spTgt spid="24"/>
                                        </p:tgtEl>
                                        <p:attrNameLst>
                                          <p:attrName>style.visibility</p:attrName>
                                        </p:attrNameLst>
                                      </p:cBhvr>
                                      <p:to>
                                        <p:strVal val="visible"/>
                                      </p:to>
                                    </p:set>
                                    <p:animEffect filter="fade" transition="in">
                                      <p:cBhvr>
                                        <p:cTn dur="500" id="10"/>
                                        <p:tgtEl>
                                          <p:spTgt spid="24"/>
                                        </p:tgtEl>
                                      </p:cBhvr>
                                    </p:animEffect>
                                  </p:childTnLst>
                                </p:cTn>
                              </p:par>
                            </p:childTnLst>
                          </p:cTn>
                        </p:par>
                        <p:par>
                          <p:cTn fill="hold" id="11" nodeType="afterGroup">
                            <p:stCondLst>
                              <p:cond delay="500"/>
                            </p:stCondLst>
                            <p:childTnLst>
                              <p:par>
                                <p:cTn fill="hold" grpId="0" id="12" nodeType="afterEffect" presetClass="entr" presetID="22" presetSubtype="8">
                                  <p:stCondLst>
                                    <p:cond delay="0"/>
                                  </p:stCondLst>
                                  <p:childTnLst>
                                    <p:set>
                                      <p:cBhvr>
                                        <p:cTn dur="1" fill="hold" id="13">
                                          <p:stCondLst>
                                            <p:cond delay="0"/>
                                          </p:stCondLst>
                                        </p:cTn>
                                        <p:tgtEl>
                                          <p:spTgt spid="12"/>
                                        </p:tgtEl>
                                        <p:attrNameLst>
                                          <p:attrName>style.visibility</p:attrName>
                                        </p:attrNameLst>
                                      </p:cBhvr>
                                      <p:to>
                                        <p:strVal val="visible"/>
                                      </p:to>
                                    </p:set>
                                    <p:animEffect filter="wipe(left)" transition="in">
                                      <p:cBhvr>
                                        <p:cTn dur="500" id="14"/>
                                        <p:tgtEl>
                                          <p:spTgt spid="12"/>
                                        </p:tgtEl>
                                      </p:cBhvr>
                                    </p:animEffect>
                                  </p:childTnLst>
                                </p:cTn>
                              </p:par>
                            </p:childTnLst>
                          </p:cTn>
                        </p:par>
                        <p:par>
                          <p:cTn fill="hold" id="15" nodeType="afterGroup">
                            <p:stCondLst>
                              <p:cond delay="1000"/>
                            </p:stCondLst>
                            <p:childTnLst>
                              <p:par>
                                <p:cTn fill="hold" id="16" nodeType="afterEffect" presetClass="entr" presetID="22" presetSubtype="4">
                                  <p:stCondLst>
                                    <p:cond delay="0"/>
                                  </p:stCondLst>
                                  <p:childTnLst>
                                    <p:set>
                                      <p:cBhvr>
                                        <p:cTn dur="1" fill="hold" id="17">
                                          <p:stCondLst>
                                            <p:cond delay="0"/>
                                          </p:stCondLst>
                                        </p:cTn>
                                        <p:tgtEl>
                                          <p:spTgt spid="15"/>
                                        </p:tgtEl>
                                        <p:attrNameLst>
                                          <p:attrName>style.visibility</p:attrName>
                                        </p:attrNameLst>
                                      </p:cBhvr>
                                      <p:to>
                                        <p:strVal val="visible"/>
                                      </p:to>
                                    </p:set>
                                    <p:animEffect filter="wipe(down)" transition="in">
                                      <p:cBhvr>
                                        <p:cTn dur="500" id="18"/>
                                        <p:tgtEl>
                                          <p:spTgt spid="15"/>
                                        </p:tgtEl>
                                      </p:cBhvr>
                                    </p:animEffect>
                                  </p:childTnLst>
                                </p:cTn>
                              </p:par>
                            </p:childTnLst>
                          </p:cTn>
                        </p:par>
                        <p:par>
                          <p:cTn fill="hold" id="19" nodeType="afterGroup">
                            <p:stCondLst>
                              <p:cond delay="1500"/>
                            </p:stCondLst>
                            <p:childTnLst>
                              <p:par>
                                <p:cTn fill="hold" grpId="0" id="20" nodeType="afterEffect" presetClass="entr" presetID="22" presetSubtype="8">
                                  <p:stCondLst>
                                    <p:cond delay="0"/>
                                  </p:stCondLst>
                                  <p:childTnLst>
                                    <p:set>
                                      <p:cBhvr>
                                        <p:cTn dur="1" fill="hold" id="21">
                                          <p:stCondLst>
                                            <p:cond delay="0"/>
                                          </p:stCondLst>
                                        </p:cTn>
                                        <p:tgtEl>
                                          <p:spTgt spid="13"/>
                                        </p:tgtEl>
                                        <p:attrNameLst>
                                          <p:attrName>style.visibility</p:attrName>
                                        </p:attrNameLst>
                                      </p:cBhvr>
                                      <p:to>
                                        <p:strVal val="visible"/>
                                      </p:to>
                                    </p:set>
                                    <p:animEffect filter="wipe(left)" transition="in">
                                      <p:cBhvr>
                                        <p:cTn dur="500" id="22"/>
                                        <p:tgtEl>
                                          <p:spTgt spid="13"/>
                                        </p:tgtEl>
                                      </p:cBhvr>
                                    </p:animEffect>
                                  </p:childTnLst>
                                </p:cTn>
                              </p:par>
                            </p:childTnLst>
                          </p:cTn>
                        </p:par>
                        <p:par>
                          <p:cTn fill="hold" id="23" nodeType="afterGroup">
                            <p:stCondLst>
                              <p:cond delay="2000"/>
                            </p:stCondLst>
                            <p:childTnLst>
                              <p:par>
                                <p:cTn fill="hold" grpId="0" id="24" nodeType="afterEffect" presetClass="entr" presetID="41" presetSubtype="0">
                                  <p:stCondLst>
                                    <p:cond delay="0"/>
                                  </p:stCondLst>
                                  <p:iterate type="lt">
                                    <p:tmPct val="10000"/>
                                  </p:iterate>
                                  <p:childTnLst>
                                    <p:set>
                                      <p:cBhvr>
                                        <p:cTn dur="1" fill="hold" id="25">
                                          <p:stCondLst>
                                            <p:cond delay="0"/>
                                          </p:stCondLst>
                                        </p:cTn>
                                        <p:tgtEl>
                                          <p:spTgt spid="14"/>
                                        </p:tgtEl>
                                        <p:attrNameLst>
                                          <p:attrName>style.visibility</p:attrName>
                                        </p:attrNameLst>
                                      </p:cBhvr>
                                      <p:to>
                                        <p:strVal val="visible"/>
                                      </p:to>
                                    </p:set>
                                    <p:anim calcmode="lin" valueType="num">
                                      <p:cBhvr>
                                        <p:cTn dur="500" fill="hold" id="26"/>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7"/>
                                        <p:tgtEl>
                                          <p:spTgt spid="14"/>
                                        </p:tgtEl>
                                        <p:attrNameLst>
                                          <p:attrName>ppt_y</p:attrName>
                                        </p:attrNameLst>
                                      </p:cBhvr>
                                      <p:tavLst>
                                        <p:tav tm="0">
                                          <p:val>
                                            <p:strVal val="#ppt_y"/>
                                          </p:val>
                                        </p:tav>
                                        <p:tav tm="100000">
                                          <p:val>
                                            <p:strVal val="#ppt_y"/>
                                          </p:val>
                                        </p:tav>
                                      </p:tavLst>
                                    </p:anim>
                                    <p:anim calcmode="lin" valueType="num">
                                      <p:cBhvr>
                                        <p:cTn dur="500" fill="hold" id="28"/>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9"/>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30" tmFilter="0,0; .5, 1; 1, 1"/>
                                        <p:tgtEl>
                                          <p:spTgt spid="14"/>
                                        </p:tgtEl>
                                      </p:cBhvr>
                                    </p:animEffect>
                                  </p:childTnLst>
                                </p:cTn>
                              </p:par>
                            </p:childTnLst>
                          </p:cTn>
                        </p:par>
                      </p:childTnLst>
                    </p:cTn>
                  </p:par>
                  <p:par>
                    <p:cTn fill="hold" id="31" nodeType="clickPar">
                      <p:stCondLst>
                        <p:cond delay="indefinite"/>
                      </p:stCondLst>
                      <p:childTnLst>
                        <p:par>
                          <p:cTn fill="hold" id="32">
                            <p:stCondLst>
                              <p:cond delay="0"/>
                            </p:stCondLst>
                            <p:childTnLst>
                              <p:par>
                                <p:cTn fill="hold" id="33" nodeType="clickEffect" presetClass="entr" presetID="22" presetSubtype="8">
                                  <p:stCondLst>
                                    <p:cond delay="0"/>
                                  </p:stCondLst>
                                  <p:childTnLst>
                                    <p:set>
                                      <p:cBhvr>
                                        <p:cTn dur="1" fill="hold" id="34">
                                          <p:stCondLst>
                                            <p:cond delay="0"/>
                                          </p:stCondLst>
                                        </p:cTn>
                                        <p:tgtEl>
                                          <p:spTgt spid="16"/>
                                        </p:tgtEl>
                                        <p:attrNameLst>
                                          <p:attrName>style.visibility</p:attrName>
                                        </p:attrNameLst>
                                      </p:cBhvr>
                                      <p:to>
                                        <p:strVal val="visible"/>
                                      </p:to>
                                    </p:set>
                                    <p:animEffect filter="wipe(left)" transition="in">
                                      <p:cBhvr>
                                        <p:cTn dur="500" id="35"/>
                                        <p:tgtEl>
                                          <p:spTgt spid="16"/>
                                        </p:tgtEl>
                                      </p:cBhvr>
                                    </p:animEffect>
                                  </p:childTnLst>
                                </p:cTn>
                              </p:par>
                            </p:childTnLst>
                          </p:cTn>
                        </p:par>
                      </p:childTnLst>
                    </p:cTn>
                  </p:par>
                  <p:par>
                    <p:cTn fill="hold" id="36" nodeType="clickPar">
                      <p:stCondLst>
                        <p:cond delay="indefinite"/>
                      </p:stCondLst>
                      <p:childTnLst>
                        <p:par>
                          <p:cTn fill="hold" id="37">
                            <p:stCondLst>
                              <p:cond delay="0"/>
                            </p:stCondLst>
                            <p:childTnLst>
                              <p:par>
                                <p:cTn fill="hold" grpId="0" id="38" nodeType="clickEffect" presetClass="entr" presetID="22" presetSubtype="8">
                                  <p:stCondLst>
                                    <p:cond delay="0"/>
                                  </p:stCondLst>
                                  <p:childTnLst>
                                    <p:set>
                                      <p:cBhvr>
                                        <p:cTn dur="1" fill="hold" id="39">
                                          <p:stCondLst>
                                            <p:cond delay="0"/>
                                          </p:stCondLst>
                                        </p:cTn>
                                        <p:tgtEl>
                                          <p:spTgt spid="19"/>
                                        </p:tgtEl>
                                        <p:attrNameLst>
                                          <p:attrName>style.visibility</p:attrName>
                                        </p:attrNameLst>
                                      </p:cBhvr>
                                      <p:to>
                                        <p:strVal val="visible"/>
                                      </p:to>
                                    </p:set>
                                    <p:animEffect filter="wipe(left)" transition="in">
                                      <p:cBhvr>
                                        <p:cTn dur="500" id="40"/>
                                        <p:tgtEl>
                                          <p:spTgt spid="19"/>
                                        </p:tgtEl>
                                      </p:cBhvr>
                                    </p:animEffect>
                                  </p:childTnLst>
                                </p:cTn>
                              </p:par>
                            </p:childTnLst>
                          </p:cTn>
                        </p:par>
                      </p:childTnLst>
                    </p:cTn>
                  </p:par>
                  <p:par>
                    <p:cTn fill="hold" id="41" nodeType="clickPar">
                      <p:stCondLst>
                        <p:cond delay="indefinite"/>
                      </p:stCondLst>
                      <p:childTnLst>
                        <p:par>
                          <p:cTn fill="hold" id="42">
                            <p:stCondLst>
                              <p:cond delay="0"/>
                            </p:stCondLst>
                            <p:childTnLst>
                              <p:par>
                                <p:cTn fill="hold" id="43" nodeType="clickEffect" presetClass="entr" presetID="22" presetSubtype="8">
                                  <p:stCondLst>
                                    <p:cond delay="0"/>
                                  </p:stCondLst>
                                  <p:childTnLst>
                                    <p:set>
                                      <p:cBhvr>
                                        <p:cTn dur="1" fill="hold" id="44">
                                          <p:stCondLst>
                                            <p:cond delay="0"/>
                                          </p:stCondLst>
                                        </p:cTn>
                                        <p:tgtEl>
                                          <p:spTgt spid="20"/>
                                        </p:tgtEl>
                                        <p:attrNameLst>
                                          <p:attrName>style.visibility</p:attrName>
                                        </p:attrNameLst>
                                      </p:cBhvr>
                                      <p:to>
                                        <p:strVal val="visible"/>
                                      </p:to>
                                    </p:set>
                                    <p:animEffect filter="wipe(left)" transition="in">
                                      <p:cBhvr>
                                        <p:cTn dur="500" id="45"/>
                                        <p:tgtEl>
                                          <p:spTgt spid="20"/>
                                        </p:tgtEl>
                                      </p:cBhvr>
                                    </p:animEffect>
                                  </p:childTnLst>
                                </p:cTn>
                              </p:par>
                            </p:childTnLst>
                          </p:cTn>
                        </p:par>
                      </p:childTnLst>
                    </p:cTn>
                  </p:par>
                  <p:par>
                    <p:cTn fill="hold" id="46" nodeType="clickPar">
                      <p:stCondLst>
                        <p:cond delay="indefinite"/>
                      </p:stCondLst>
                      <p:childTnLst>
                        <p:par>
                          <p:cTn fill="hold" id="47">
                            <p:stCondLst>
                              <p:cond delay="0"/>
                            </p:stCondLst>
                            <p:childTnLst>
                              <p:par>
                                <p:cTn fill="hold" grpId="0" id="48" nodeType="clickEffect" presetClass="entr" presetID="22" presetSubtype="8">
                                  <p:stCondLst>
                                    <p:cond delay="0"/>
                                  </p:stCondLst>
                                  <p:childTnLst>
                                    <p:set>
                                      <p:cBhvr>
                                        <p:cTn dur="1" fill="hold" id="49">
                                          <p:stCondLst>
                                            <p:cond delay="0"/>
                                          </p:stCondLst>
                                        </p:cTn>
                                        <p:tgtEl>
                                          <p:spTgt spid="23"/>
                                        </p:tgtEl>
                                        <p:attrNameLst>
                                          <p:attrName>style.visibility</p:attrName>
                                        </p:attrNameLst>
                                      </p:cBhvr>
                                      <p:to>
                                        <p:strVal val="visible"/>
                                      </p:to>
                                    </p:set>
                                    <p:animEffect filter="wipe(left)" transition="in">
                                      <p:cBhvr>
                                        <p:cTn dur="500" id="50"/>
                                        <p:tgtEl>
                                          <p:spTgt spid="23"/>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8"/>
      <p:bldP animBg="1" grpId="0" spid="12"/>
      <p:bldP grpId="0" spid="13"/>
      <p:bldP grpId="0" spid="14"/>
      <p:bldP grpId="0" spid="19"/>
      <p:bldP grpId="0" spid="23"/>
    </p:bldLst>
  </p:timing>
</p:sld>
</file>

<file path=ppt/slides/slide3.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1" name="矩形 10"/>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预防为主”：提前排查规避风险</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4df5e58af8d67b416d9b522d322fa0e9" id="13" name="内容占位符 12"/>
          <p:cNvPicPr>
            <a:picLocks noChangeAspect="1"/>
          </p:cNvPicPr>
          <p:nvPr>
            <p:custDataLst>
              <p:tags r:id="rId5"/>
            </p:custDataLst>
          </p:nvPr>
        </p:nvPicPr>
        <p:blipFill>
          <a:blip r:embed="rId4"/>
          <a:srcRect b="6041" t="6041"/>
          <a:stretch>
            <a:fillRect/>
          </a:stretch>
        </p:blipFill>
        <p:spPr>
          <a:xfrm>
            <a:off x="1060821" y="1628795"/>
            <a:ext cx="3354567" cy="4425173"/>
          </a:xfrm>
          <a:custGeom>
            <a:gdLst>
              <a:gd fmla="*/ 0 w 3581400" name="connisteX0"/>
              <a:gd fmla="*/ 203200 h 4724400" name="connsiteY0"/>
              <a:gd fmla="*/ 203200 w 3581400" name="connisteX1"/>
              <a:gd fmla="*/ 0 h 4724400" name="connsiteY1"/>
              <a:gd fmla="*/ 3581400 w 3581400" name="connisteX2"/>
              <a:gd fmla="*/ 0 h 4724400" name="connsiteY2"/>
              <a:gd fmla="*/ 3581400 w 3581400" name="connisteX3"/>
              <a:gd fmla="*/ 4724400 h 4724400" name="connsiteY3"/>
              <a:gd fmla="*/ 203200 w 3581400" name="connisteX4"/>
              <a:gd fmla="*/ 4724400 h 4724400" name="connsiteY4"/>
              <a:gd fmla="*/ 0 w 3581400" name="connisteX5"/>
              <a:gd fmla="*/ 4521200 h 4724400" name="connsiteY5"/>
              <a:gd fmla="*/ 0 w 3581400" name="connisteX6"/>
              <a:gd fmla="*/ 203200 h 47244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4724400" w="3581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通过提前检查、规范操作，从源头减少事故发生</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要从源头上减少事故的发生，就需要提前进行检查和规范操作。对于采煤机司机来说，开机前必须完成“设备检查”，如电缆、截齿、喷雾装置等，以及“环境检查”，如瓦斯浓度、煤壁稳定性等。</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90000"/>
              </a:lnSpc>
              <a:spcBef>
                <a:spcPts val="1000"/>
              </a:spcBef>
              <a:spcAft>
                <a:spcPct val="0"/>
              </a:spcAft>
              <a:buClrTx/>
              <a:buSzTx/>
              <a:buFont charset="0" pitchFamily="34" typeface="Arial"/>
              <a:buNone/>
              <a:defRPr/>
            </a:pPr>
            <a:r>
              <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rPr>
              <a:t>《煤矿安全规程》对“事前预防”的明确要求</a:t>
            </a:r>
            <a:endParaRPr altLang="en-US" b="1" baseline="0" cap="none" i="0" kern="1200" kumimoji="0" lang="zh-CN" noProof="0" normalizeH="0" spc="0" strike="noStrike" sz="2000" u="none">
              <a:ln>
                <a:noFill/>
              </a:ln>
              <a:solidFill>
                <a:srgbClr val="C00000"/>
              </a:solidFill>
              <a:effectLst/>
              <a:uLnTx/>
              <a:uFillTx/>
              <a:latin charset="-122" panose="020b0503020204020204" pitchFamily="34" typeface="微软雅黑"/>
              <a:ea charset="-122" panose="020b0503020204020204" pitchFamily="34" typeface="微软雅黑"/>
              <a:cs typeface="+mn-cs"/>
            </a:endParaRP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ts val="1000"/>
              </a:spcBef>
              <a:spcAft>
                <a:spcPct val="0"/>
              </a:spcAft>
              <a:buClrTx/>
              <a:buSzTx/>
              <a:buFont charset="0" pitchFamily="34" typeface="Arial"/>
              <a:buNone/>
              <a:defRPr/>
            </a:pPr>
            <a:r>
              <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rPr>
              <a:t>《煤矿安全规程》明确要求采煤机司机做好“事前预防”。司机开机前要进行设备和环境检查，避免因检查不到位引发设备损坏或人身伤害，这是保障安全生产的重要环节。</a:t>
            </a:r>
            <a:endParaRPr altLang="en-US" b="0" baseline="0" cap="none" i="0" kern="1200" kumimoji="0" lang="zh-CN" noProof="0" normalizeH="0" spc="0" strike="noStrike" sz="1800" u="none">
              <a:ln>
                <a:noFill/>
              </a:ln>
              <a:solidFill>
                <a:prstClr val="black"/>
              </a:solidFill>
              <a:effectLst/>
              <a:uLnTx/>
              <a:uFillTx/>
              <a:latin charset="-122" panose="020b0503020204020204" pitchFamily="34" typeface="微软雅黑"/>
              <a:ea charset="-122" panose="020b0503020204020204" pitchFamily="34" typeface="微软雅黑"/>
              <a:cs charset="-122" panose="020b0503020204020204" pitchFamily="34" typeface="微软雅黑"/>
            </a:endParaRPr>
          </a:p>
        </p:txBody>
      </p:sp>
      <p:pic>
        <p:nvPicPr>
          <p:cNvPr descr="警告" id="18" name="图形 17"/>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9"/>
                                        </p:tgtEl>
                                        <p:attrNameLst>
                                          <p:attrName>style.visibility</p:attrName>
                                        </p:attrNameLst>
                                      </p:cBhvr>
                                      <p:to>
                                        <p:strVal val="visible"/>
                                      </p:to>
                                    </p:set>
                                    <p:animEffect filter="wipe(left)" transition="in">
                                      <p:cBhvr>
                                        <p:cTn dur="500" id="7"/>
                                        <p:tgtEl>
                                          <p:spTgt spid="9"/>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12"/>
                                        </p:tgtEl>
                                        <p:attrNameLst>
                                          <p:attrName>style.visibility</p:attrName>
                                        </p:attrNameLst>
                                      </p:cBhvr>
                                      <p:to>
                                        <p:strVal val="visible"/>
                                      </p:to>
                                    </p:set>
                                    <p:animEffect filter="wipe(down)" transition="in">
                                      <p:cBhvr>
                                        <p:cTn dur="500" id="11"/>
                                        <p:tgtEl>
                                          <p:spTgt spid="12"/>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10"/>
                                        </p:tgtEl>
                                        <p:attrNameLst>
                                          <p:attrName>style.visibility</p:attrName>
                                        </p:attrNameLst>
                                      </p:cBhvr>
                                      <p:to>
                                        <p:strVal val="visible"/>
                                      </p:to>
                                    </p:set>
                                    <p:animEffect filter="wipe(left)" transition="in">
                                      <p:cBhvr>
                                        <p:cTn dur="500" id="15"/>
                                        <p:tgtEl>
                                          <p:spTgt spid="10"/>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11"/>
                                        </p:tgtEl>
                                        <p:attrNameLst>
                                          <p:attrName>style.visibility</p:attrName>
                                        </p:attrNameLst>
                                      </p:cBhvr>
                                      <p:to>
                                        <p:strVal val="visible"/>
                                      </p:to>
                                    </p:set>
                                    <p:anim calcmode="lin" valueType="num">
                                      <p:cBhvr>
                                        <p:cTn dur="500" fill="hold" id="19"/>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11"/>
                                        </p:tgtEl>
                                        <p:attrNameLst>
                                          <p:attrName>ppt_y</p:attrName>
                                        </p:attrNameLst>
                                      </p:cBhvr>
                                      <p:tavLst>
                                        <p:tav tm="0">
                                          <p:val>
                                            <p:strVal val="#ppt_y"/>
                                          </p:val>
                                        </p:tav>
                                        <p:tav tm="100000">
                                          <p:val>
                                            <p:strVal val="#ppt_y"/>
                                          </p:val>
                                        </p:tav>
                                      </p:tavLst>
                                    </p:anim>
                                    <p:anim calcmode="lin" valueType="num">
                                      <p:cBhvr>
                                        <p:cTn dur="500" fill="hold" id="21"/>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11"/>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11"/>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53" presetSubtype="16">
                                  <p:stCondLst>
                                    <p:cond delay="0"/>
                                  </p:stCondLst>
                                  <p:childTnLst>
                                    <p:set>
                                      <p:cBhvr>
                                        <p:cTn dur="1" fill="hold" id="27">
                                          <p:stCondLst>
                                            <p:cond delay="0"/>
                                          </p:stCondLst>
                                        </p:cTn>
                                        <p:tgtEl>
                                          <p:spTgt spid="13"/>
                                        </p:tgtEl>
                                        <p:attrNameLst>
                                          <p:attrName>style.visibility</p:attrName>
                                        </p:attrNameLst>
                                      </p:cBhvr>
                                      <p:to>
                                        <p:strVal val="visible"/>
                                      </p:to>
                                    </p:set>
                                    <p:anim calcmode="lin" valueType="num">
                                      <p:cBhvr>
                                        <p:cTn dur="500" fill="hold" id="28"/>
                                        <p:tgtEl>
                                          <p:spTgt spid="13"/>
                                        </p:tgtEl>
                                        <p:attrNameLst>
                                          <p:attrName>ppt_w</p:attrName>
                                        </p:attrNameLst>
                                      </p:cBhvr>
                                      <p:tavLst>
                                        <p:tav tm="0">
                                          <p:val>
                                            <p:fltVal val="0"/>
                                          </p:val>
                                        </p:tav>
                                        <p:tav tm="100000">
                                          <p:val>
                                            <p:strVal val="#ppt_w"/>
                                          </p:val>
                                        </p:tav>
                                      </p:tavLst>
                                    </p:anim>
                                    <p:anim calcmode="lin" valueType="num">
                                      <p:cBhvr>
                                        <p:cTn dur="500" fill="hold" id="29"/>
                                        <p:tgtEl>
                                          <p:spTgt spid="13"/>
                                        </p:tgtEl>
                                        <p:attrNameLst>
                                          <p:attrName>ppt_h</p:attrName>
                                        </p:attrNameLst>
                                      </p:cBhvr>
                                      <p:tavLst>
                                        <p:tav tm="0">
                                          <p:val>
                                            <p:fltVal val="0"/>
                                          </p:val>
                                        </p:tav>
                                        <p:tav tm="100000">
                                          <p:val>
                                            <p:strVal val="#ppt_h"/>
                                          </p:val>
                                        </p:tav>
                                      </p:tavLst>
                                    </p:anim>
                                    <p:animEffect filter="fade" transition="in">
                                      <p:cBhvr>
                                        <p:cTn dur="500" id="30"/>
                                        <p:tgtEl>
                                          <p:spTgt spid="13"/>
                                        </p:tgtEl>
                                      </p:cBhvr>
                                    </p:animEffect>
                                  </p:childTnLst>
                                </p:cTn>
                              </p:par>
                              <p:par>
                                <p:cTn fill="hold" grpId="0" id="31" nodeType="withEffect" presetClass="entr" presetID="22" presetSubtype="1">
                                  <p:stCondLst>
                                    <p:cond delay="0"/>
                                  </p:stCondLst>
                                  <p:childTnLst>
                                    <p:set>
                                      <p:cBhvr>
                                        <p:cTn dur="1" fill="hold" id="32">
                                          <p:stCondLst>
                                            <p:cond delay="0"/>
                                          </p:stCondLst>
                                        </p:cTn>
                                        <p:tgtEl>
                                          <p:spTgt spid="14"/>
                                        </p:tgtEl>
                                        <p:attrNameLst>
                                          <p:attrName>style.visibility</p:attrName>
                                        </p:attrNameLst>
                                      </p:cBhvr>
                                      <p:to>
                                        <p:strVal val="visible"/>
                                      </p:to>
                                    </p:set>
                                    <p:animEffect filter="wipe(up)" transition="in">
                                      <p:cBhvr>
                                        <p:cTn dur="500" id="33"/>
                                        <p:tgtEl>
                                          <p:spTgt spid="14"/>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grpId="0" id="36" nodeType="clickEffect" presetClass="entr" presetID="22" presetSubtype="1">
                                  <p:stCondLst>
                                    <p:cond delay="0"/>
                                  </p:stCondLst>
                                  <p:childTnLst>
                                    <p:set>
                                      <p:cBhvr>
                                        <p:cTn dur="1" fill="hold" id="37">
                                          <p:stCondLst>
                                            <p:cond delay="0"/>
                                          </p:stCondLst>
                                        </p:cTn>
                                        <p:tgtEl>
                                          <p:spTgt spid="15"/>
                                        </p:tgtEl>
                                        <p:attrNameLst>
                                          <p:attrName>style.visibility</p:attrName>
                                        </p:attrNameLst>
                                      </p:cBhvr>
                                      <p:to>
                                        <p:strVal val="visible"/>
                                      </p:to>
                                    </p:set>
                                    <p:animEffect filter="wipe(up)" transition="in">
                                      <p:cBhvr>
                                        <p:cTn dur="500" id="38"/>
                                        <p:tgtEl>
                                          <p:spTgt spid="15"/>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1">
                                  <p:stCondLst>
                                    <p:cond delay="0"/>
                                  </p:stCondLst>
                                  <p:childTnLst>
                                    <p:set>
                                      <p:cBhvr>
                                        <p:cTn dur="1" fill="hold" id="42">
                                          <p:stCondLst>
                                            <p:cond delay="0"/>
                                          </p:stCondLst>
                                        </p:cTn>
                                        <p:tgtEl>
                                          <p:spTgt spid="16"/>
                                        </p:tgtEl>
                                        <p:attrNameLst>
                                          <p:attrName>style.visibility</p:attrName>
                                        </p:attrNameLst>
                                      </p:cBhvr>
                                      <p:to>
                                        <p:strVal val="visible"/>
                                      </p:to>
                                    </p:set>
                                    <p:animEffect filter="wipe(up)" transition="in">
                                      <p:cBhvr>
                                        <p:cTn dur="500" id="43"/>
                                        <p:tgtEl>
                                          <p:spTgt spid="16"/>
                                        </p:tgtEl>
                                      </p:cBhvr>
                                    </p:animEffect>
                                  </p:childTnLst>
                                </p:cTn>
                              </p:par>
                            </p:childTnLst>
                          </p:cTn>
                        </p:par>
                      </p:childTnLst>
                    </p:cTn>
                  </p:par>
                  <p:par>
                    <p:cTn fill="hold" id="44" nodeType="clickPar">
                      <p:stCondLst>
                        <p:cond delay="indefinite"/>
                      </p:stCondLst>
                      <p:childTnLst>
                        <p:par>
                          <p:cTn fill="hold" id="45">
                            <p:stCondLst>
                              <p:cond delay="0"/>
                            </p:stCondLst>
                            <p:childTnLst>
                              <p:par>
                                <p:cTn fill="hold" grpId="0" id="46" nodeType="clickEffect" presetClass="entr" presetID="22" presetSubtype="1">
                                  <p:stCondLst>
                                    <p:cond delay="0"/>
                                  </p:stCondLst>
                                  <p:childTnLst>
                                    <p:set>
                                      <p:cBhvr>
                                        <p:cTn dur="1" fill="hold" id="47">
                                          <p:stCondLst>
                                            <p:cond delay="0"/>
                                          </p:stCondLst>
                                        </p:cTn>
                                        <p:tgtEl>
                                          <p:spTgt spid="17"/>
                                        </p:tgtEl>
                                        <p:attrNameLst>
                                          <p:attrName>style.visibility</p:attrName>
                                        </p:attrNameLst>
                                      </p:cBhvr>
                                      <p:to>
                                        <p:strVal val="visible"/>
                                      </p:to>
                                    </p:set>
                                    <p:animEffect filter="wipe(up)" transition="in">
                                      <p:cBhvr>
                                        <p:cTn dur="500" id="48"/>
                                        <p:tgtEl>
                                          <p:spTgt spid="17"/>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9"/>
      <p:bldP grpId="0" spid="10"/>
      <p:bldP grpId="0" spid="11"/>
      <p:bldP grpId="0" spid="14"/>
      <p:bldP grpId="0" spid="15"/>
      <p:bldP grpId="0" spid="16"/>
      <p:bldP grpId="0" spid="17"/>
    </p:bldLst>
  </p:timing>
</p:sld>
</file>

<file path=ppt/slides/slide4.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2" name="图片 1"/>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3" name="矩形 2"/>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4"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5" name="矩形 4"/>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lvl="0">
              <a:defRPr/>
            </a:pPr>
            <a:r>
              <a:rPr altLang="zh-CN" lang="en-US"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rPr>
              <a:t>3. “</a:t>
            </a:r>
            <a:r>
              <a:rPr altLang="en-US" lang="zh-CN"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rPr>
              <a:t>综合治理”：多维度协同保障</a:t>
            </a:r>
            <a:endParaRPr altLang="en-US" lang="zh-CN"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endParaRPr>
          </a:p>
        </p:txBody>
      </p:sp>
      <p:cxnSp>
        <p:nvCxnSpPr>
          <p:cNvPr id="6" name="直接连接符 5"/>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12" name="图形 11"/>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13" name="组合 12"/>
          <p:cNvGrpSpPr/>
          <p:nvPr/>
        </p:nvGrpSpPr>
        <p:grpSpPr>
          <a:xfrm>
            <a:off x="703238" y="1746236"/>
            <a:ext cx="10596978" cy="1727200"/>
            <a:chOff x="725010" y="1587643"/>
            <a:chExt cx="10596978" cy="1727200"/>
          </a:xfrm>
        </p:grpSpPr>
        <p:pic>
          <p:nvPicPr>
            <p:cNvPr descr="cb331879e70857d067891a6181f6b6d7" id="14" name="图片占位符 17"/>
            <p:cNvPicPr>
              <a:picLocks noChangeAspect="1"/>
            </p:cNvPicPr>
            <p:nvPr>
              <p:custDataLst>
                <p:tags r:id="rId7"/>
              </p:custDataLst>
            </p:nvPr>
          </p:nvPicPr>
          <p:blipFill>
            <a:blip r:embed="rId6"/>
            <a:srcRect b="16676" t="16676"/>
            <a:stretch>
              <a:fillRect/>
            </a:stretch>
          </p:blipFill>
          <p:spPr>
            <a:xfrm>
              <a:off x="725010" y="1587643"/>
              <a:ext cx="1727200" cy="1727200"/>
            </a:xfrm>
            <a:custGeom>
              <a:gdLst>
                <a:gd fmla="*/ 0 w 1524000" name="connisteX0"/>
                <a:gd fmla="*/ 762000 h 1524000" name="connsiteY0"/>
                <a:gd fmla="*/ 762000 w 1524000" name="connisteX1"/>
                <a:gd fmla="*/ 0 h 1524000" name="connsiteY1"/>
                <a:gd fmla="*/ 762000 w 1524000" name="connisteX2"/>
                <a:gd fmla="*/ 0 h 1524000" name="connsiteY2"/>
                <a:gd fmla="*/ 1524000 w 1524000" name="connisteX3"/>
                <a:gd fmla="*/ 762000 h 1524000" name="connsiteY3"/>
                <a:gd fmla="*/ 1524000 w 1524000" name="connisteX4"/>
                <a:gd fmla="*/ 762000 h 1524000" name="connsiteY4"/>
                <a:gd fmla="*/ 762000 w 1524000" name="connisteX5"/>
                <a:gd fmla="*/ 1524000 h 1524000" name="connsiteY5"/>
                <a:gd fmla="*/ 762000 w 1524000" name="connisteX6"/>
                <a:gd fmla="*/ 1524000 h 1524000" name="connsiteY6"/>
                <a:gd fmla="*/ 0 w 1524000" name="connisteX7"/>
                <a:gd fmla="*/ 762000 h 1524000" name="connsiteY7"/>
                <a:gd fmla="*/ 0 w 1524000" name="connisteX8"/>
                <a:gd fmla="*/ 762000 h 15240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524000" w="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5" name="文本占位符 4"/>
            <p:cNvSpPr txBox="1"/>
            <p:nvPr>
              <p:custDataLst>
                <p:tags r:id="rId8"/>
              </p:custDataLst>
            </p:nvPr>
          </p:nvSpPr>
          <p:spPr>
            <a:xfrm>
              <a:off x="2838388" y="1587643"/>
              <a:ext cx="8483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b="1" lang="zh-CN" sz="2000">
                  <a:solidFill>
                    <a:srgbClr val="C00000"/>
                  </a:solidFill>
                  <a:latin charset="-122" panose="020b0503020204020204" pitchFamily="34" typeface="微软雅黑"/>
                  <a:ea charset="-122" panose="020b0503020204020204" pitchFamily="34" typeface="微软雅黑"/>
                </a:rPr>
                <a:t>核心内涵：结合技术、管理、人员协作等多方面措施保障安全</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sp>
        <p:nvSpPr>
          <p:cNvPr id="16" name="文本占位符 5"/>
          <p:cNvSpPr txBox="1"/>
          <p:nvPr>
            <p:custDataLst>
              <p:tags r:id="rId9"/>
            </p:custDataLst>
          </p:nvPr>
        </p:nvSpPr>
        <p:spPr>
          <a:xfrm>
            <a:off x="2816616" y="2119858"/>
            <a:ext cx="8483600" cy="1353578"/>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lnSpc>
                <a:spcPct val="150000"/>
              </a:lnSpc>
              <a:spcBef>
                <a:spcPct val="0"/>
              </a:spcBef>
              <a:buNone/>
            </a:pPr>
            <a:r>
              <a:rPr altLang="en-US" lang="zh-CN" sz="1800"/>
              <a:t>详细描述：保障煤矿安全需要结合技术、管理、人员协作等多方面措施。采煤机司机一方面要熟练掌握设备操作技术，另一方面要与支架工、输送机司机等岗位协同，同时遵守矿内安全管理制度。</a:t>
            </a:r>
            <a:endParaRPr altLang="en-US" lang="zh-CN" sz="1800"/>
          </a:p>
        </p:txBody>
      </p:sp>
      <p:grpSp>
        <p:nvGrpSpPr>
          <p:cNvPr id="17" name="组合 16"/>
          <p:cNvGrpSpPr/>
          <p:nvPr/>
        </p:nvGrpSpPr>
        <p:grpSpPr>
          <a:xfrm>
            <a:off x="703238" y="3861462"/>
            <a:ext cx="10596978" cy="1727200"/>
            <a:chOff x="725010" y="3702869"/>
            <a:chExt cx="10596978" cy="1727200"/>
          </a:xfrm>
        </p:grpSpPr>
        <p:pic>
          <p:nvPicPr>
            <p:cNvPr descr="5f1f73f2a0a5aa8458d78ed521a81598" id="18" name="图片占位符 18"/>
            <p:cNvPicPr>
              <a:picLocks noChangeAspect="1"/>
            </p:cNvPicPr>
            <p:nvPr>
              <p:custDataLst>
                <p:tags r:id="rId11"/>
              </p:custDataLst>
            </p:nvPr>
          </p:nvPicPr>
          <p:blipFill>
            <a:blip r:embed="rId10"/>
            <a:srcRect l="16676" r="16676"/>
            <a:stretch>
              <a:fillRect/>
            </a:stretch>
          </p:blipFill>
          <p:spPr>
            <a:xfrm>
              <a:off x="725010" y="3702869"/>
              <a:ext cx="1727200" cy="1727200"/>
            </a:xfrm>
            <a:custGeom>
              <a:gdLst>
                <a:gd fmla="*/ 0 w 1524000" name="connisteX0"/>
                <a:gd fmla="*/ 762000 h 1524000" name="connsiteY0"/>
                <a:gd fmla="*/ 762000 w 1524000" name="connisteX1"/>
                <a:gd fmla="*/ 0 h 1524000" name="connsiteY1"/>
                <a:gd fmla="*/ 762000 w 1524000" name="connisteX2"/>
                <a:gd fmla="*/ 0 h 1524000" name="connsiteY2"/>
                <a:gd fmla="*/ 1524000 w 1524000" name="connisteX3"/>
                <a:gd fmla="*/ 762000 h 1524000" name="connsiteY3"/>
                <a:gd fmla="*/ 1524000 w 1524000" name="connisteX4"/>
                <a:gd fmla="*/ 762000 h 1524000" name="connsiteY4"/>
                <a:gd fmla="*/ 762000 w 1524000" name="connisteX5"/>
                <a:gd fmla="*/ 1524000 h 1524000" name="connsiteY5"/>
                <a:gd fmla="*/ 762000 w 1524000" name="connisteX6"/>
                <a:gd fmla="*/ 1524000 h 1524000" name="connsiteY6"/>
                <a:gd fmla="*/ 0 w 1524000" name="connisteX7"/>
                <a:gd fmla="*/ 762000 h 1524000" name="connsiteY7"/>
                <a:gd fmla="*/ 0 w 1524000" name="connisteX8"/>
                <a:gd fmla="*/ 762000 h 15240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524000" w="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9" name="文本占位符 8"/>
            <p:cNvSpPr txBox="1"/>
            <p:nvPr>
              <p:custDataLst>
                <p:tags r:id="rId12"/>
              </p:custDataLst>
            </p:nvPr>
          </p:nvSpPr>
          <p:spPr>
            <a:xfrm>
              <a:off x="2838388" y="3795133"/>
              <a:ext cx="8483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b="1" lang="zh-CN" sz="2000">
                  <a:solidFill>
                    <a:srgbClr val="C00000"/>
                  </a:solidFill>
                  <a:latin charset="-122" panose="020b0503020204020204" pitchFamily="34" typeface="微软雅黑"/>
                  <a:ea charset="-122" panose="020b0503020204020204" pitchFamily="34" typeface="微软雅黑"/>
                </a:rPr>
                <a:t>采煤机司机需掌握的设备操作技术</a:t>
              </a:r>
              <a:endParaRPr altLang="en-US" b="1" lang="zh-CN" sz="2000">
                <a:solidFill>
                  <a:srgbClr val="C00000"/>
                </a:solidFill>
                <a:latin charset="-122" panose="020b0503020204020204" pitchFamily="34" typeface="微软雅黑"/>
                <a:ea charset="-122" panose="020b0503020204020204" pitchFamily="34" typeface="微软雅黑"/>
              </a:endParaRPr>
            </a:p>
          </p:txBody>
        </p:sp>
      </p:grpSp>
      <p:sp>
        <p:nvSpPr>
          <p:cNvPr id="20" name="文本占位符 9"/>
          <p:cNvSpPr txBox="1"/>
          <p:nvPr>
            <p:custDataLst>
              <p:tags r:id="rId13"/>
            </p:custDataLst>
          </p:nvPr>
        </p:nvSpPr>
        <p:spPr>
          <a:xfrm>
            <a:off x="2816616" y="4374530"/>
            <a:ext cx="8483600" cy="13208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lnSpc>
                <a:spcPct val="150000"/>
              </a:lnSpc>
              <a:spcBef>
                <a:spcPct val="0"/>
              </a:spcBef>
              <a:buNone/>
            </a:pPr>
            <a:r>
              <a:rPr altLang="en-US" lang="zh-CN" sz="1800"/>
              <a:t>详细描述：采煤机司机需要熟练掌握设备操作技术，例如正确进刀、调速等。这是保障采煤机正常运行和安全生产的基础，只有掌握好这些技术，才能更好地完成工作任务。</a:t>
            </a:r>
            <a:endParaRPr altLang="en-US" lang="zh-CN" sz="1800"/>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22" presetSubtype="8">
                                  <p:stCondLst>
                                    <p:cond delay="0"/>
                                  </p:stCondLst>
                                  <p:childTnLst>
                                    <p:set>
                                      <p:cBhvr>
                                        <p:cTn dur="1" fill="hold" id="6">
                                          <p:stCondLst>
                                            <p:cond delay="0"/>
                                          </p:stCondLst>
                                        </p:cTn>
                                        <p:tgtEl>
                                          <p:spTgt spid="3"/>
                                        </p:tgtEl>
                                        <p:attrNameLst>
                                          <p:attrName>style.visibility</p:attrName>
                                        </p:attrNameLst>
                                      </p:cBhvr>
                                      <p:to>
                                        <p:strVal val="visible"/>
                                      </p:to>
                                    </p:set>
                                    <p:animEffect filter="wipe(left)" transition="in">
                                      <p:cBhvr>
                                        <p:cTn dur="500" id="7"/>
                                        <p:tgtEl>
                                          <p:spTgt spid="3"/>
                                        </p:tgtEl>
                                      </p:cBhvr>
                                    </p:animEffect>
                                  </p:childTnLst>
                                </p:cTn>
                              </p:par>
                            </p:childTnLst>
                          </p:cTn>
                        </p:par>
                        <p:par>
                          <p:cTn fill="hold" id="8" nodeType="afterGroup">
                            <p:stCondLst>
                              <p:cond delay="500"/>
                            </p:stCondLst>
                            <p:childTnLst>
                              <p:par>
                                <p:cTn fill="hold" id="9" nodeType="afterEffect" presetClass="entr" presetID="22" presetSubtype="4">
                                  <p:stCondLst>
                                    <p:cond delay="0"/>
                                  </p:stCondLst>
                                  <p:childTnLst>
                                    <p:set>
                                      <p:cBhvr>
                                        <p:cTn dur="1" fill="hold" id="10">
                                          <p:stCondLst>
                                            <p:cond delay="0"/>
                                          </p:stCondLst>
                                        </p:cTn>
                                        <p:tgtEl>
                                          <p:spTgt spid="6"/>
                                        </p:tgtEl>
                                        <p:attrNameLst>
                                          <p:attrName>style.visibility</p:attrName>
                                        </p:attrNameLst>
                                      </p:cBhvr>
                                      <p:to>
                                        <p:strVal val="visible"/>
                                      </p:to>
                                    </p:set>
                                    <p:animEffect filter="wipe(down)" transition="in">
                                      <p:cBhvr>
                                        <p:cTn dur="500" id="11"/>
                                        <p:tgtEl>
                                          <p:spTgt spid="6"/>
                                        </p:tgtEl>
                                      </p:cBhvr>
                                    </p:animEffect>
                                  </p:childTnLst>
                                </p:cTn>
                              </p:par>
                            </p:childTnLst>
                          </p:cTn>
                        </p:par>
                        <p:par>
                          <p:cTn fill="hold" id="12" nodeType="afterGroup">
                            <p:stCondLst>
                              <p:cond delay="1000"/>
                            </p:stCondLst>
                            <p:childTnLst>
                              <p:par>
                                <p:cTn fill="hold" grpId="0" id="13" nodeType="afterEffect" presetClass="entr" presetID="22" presetSubtype="8">
                                  <p:stCondLst>
                                    <p:cond delay="0"/>
                                  </p:stCondLst>
                                  <p:childTnLst>
                                    <p:set>
                                      <p:cBhvr>
                                        <p:cTn dur="1" fill="hold" id="14">
                                          <p:stCondLst>
                                            <p:cond delay="0"/>
                                          </p:stCondLst>
                                        </p:cTn>
                                        <p:tgtEl>
                                          <p:spTgt spid="4"/>
                                        </p:tgtEl>
                                        <p:attrNameLst>
                                          <p:attrName>style.visibility</p:attrName>
                                        </p:attrNameLst>
                                      </p:cBhvr>
                                      <p:to>
                                        <p:strVal val="visible"/>
                                      </p:to>
                                    </p:set>
                                    <p:animEffect filter="wipe(left)" transition="in">
                                      <p:cBhvr>
                                        <p:cTn dur="500" id="15"/>
                                        <p:tgtEl>
                                          <p:spTgt spid="4"/>
                                        </p:tgtEl>
                                      </p:cBhvr>
                                    </p:animEffect>
                                  </p:childTnLst>
                                </p:cTn>
                              </p:par>
                            </p:childTnLst>
                          </p:cTn>
                        </p:par>
                        <p:par>
                          <p:cTn fill="hold" id="16" nodeType="afterGroup">
                            <p:stCondLst>
                              <p:cond delay="1500"/>
                            </p:stCondLst>
                            <p:childTnLst>
                              <p:par>
                                <p:cTn fill="hold" grpId="0" id="17" nodeType="afterEffect" presetClass="entr" presetID="41" presetSubtype="0">
                                  <p:stCondLst>
                                    <p:cond delay="0"/>
                                  </p:stCondLst>
                                  <p:iterate type="lt">
                                    <p:tmPct val="10000"/>
                                  </p:iterate>
                                  <p:childTnLst>
                                    <p:set>
                                      <p:cBhvr>
                                        <p:cTn dur="1" fill="hold" id="18">
                                          <p:stCondLst>
                                            <p:cond delay="0"/>
                                          </p:stCondLst>
                                        </p:cTn>
                                        <p:tgtEl>
                                          <p:spTgt spid="5"/>
                                        </p:tgtEl>
                                        <p:attrNameLst>
                                          <p:attrName>style.visibility</p:attrName>
                                        </p:attrNameLst>
                                      </p:cBhvr>
                                      <p:to>
                                        <p:strVal val="visible"/>
                                      </p:to>
                                    </p:set>
                                    <p:anim calcmode="lin" valueType="num">
                                      <p:cBhvr>
                                        <p:cTn dur="500" fill="hold" id="19"/>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0"/>
                                        <p:tgtEl>
                                          <p:spTgt spid="5"/>
                                        </p:tgtEl>
                                        <p:attrNameLst>
                                          <p:attrName>ppt_y</p:attrName>
                                        </p:attrNameLst>
                                      </p:cBhvr>
                                      <p:tavLst>
                                        <p:tav tm="0">
                                          <p:val>
                                            <p:strVal val="#ppt_y"/>
                                          </p:val>
                                        </p:tav>
                                        <p:tav tm="100000">
                                          <p:val>
                                            <p:strVal val="#ppt_y"/>
                                          </p:val>
                                        </p:tav>
                                      </p:tavLst>
                                    </p:anim>
                                    <p:anim calcmode="lin" valueType="num">
                                      <p:cBhvr>
                                        <p:cTn dur="500" fill="hold" id="21"/>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2"/>
                                        <p:tgtEl>
                                          <p:spTgt spid="5"/>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3" tmFilter="0,0; .5, 1; 1, 1"/>
                                        <p:tgtEl>
                                          <p:spTgt spid="5"/>
                                        </p:tgtEl>
                                      </p:cBhvr>
                                    </p:animEffect>
                                  </p:childTnLst>
                                </p:cTn>
                              </p:par>
                            </p:childTnLst>
                          </p:cTn>
                        </p:par>
                      </p:childTnLst>
                    </p:cTn>
                  </p:par>
                  <p:par>
                    <p:cTn fill="hold" id="24" nodeType="clickPar">
                      <p:stCondLst>
                        <p:cond delay="indefinite"/>
                      </p:stCondLst>
                      <p:childTnLst>
                        <p:par>
                          <p:cTn fill="hold" id="25">
                            <p:stCondLst>
                              <p:cond delay="0"/>
                            </p:stCondLst>
                            <p:childTnLst>
                              <p:par>
                                <p:cTn fill="hold" id="26" nodeType="clickEffect" presetClass="entr" presetID="22" presetSubtype="8">
                                  <p:stCondLst>
                                    <p:cond delay="0"/>
                                  </p:stCondLst>
                                  <p:childTnLst>
                                    <p:set>
                                      <p:cBhvr>
                                        <p:cTn dur="1" fill="hold" id="27">
                                          <p:stCondLst>
                                            <p:cond delay="0"/>
                                          </p:stCondLst>
                                        </p:cTn>
                                        <p:tgtEl>
                                          <p:spTgt spid="13"/>
                                        </p:tgtEl>
                                        <p:attrNameLst>
                                          <p:attrName>style.visibility</p:attrName>
                                        </p:attrNameLst>
                                      </p:cBhvr>
                                      <p:to>
                                        <p:strVal val="visible"/>
                                      </p:to>
                                    </p:set>
                                    <p:animEffect filter="wipe(left)" transition="in">
                                      <p:cBhvr>
                                        <p:cTn dur="500" id="28"/>
                                        <p:tgtEl>
                                          <p:spTgt spid="13"/>
                                        </p:tgtEl>
                                      </p:cBhvr>
                                    </p:animEffect>
                                  </p:childTnLst>
                                </p:cTn>
                              </p:par>
                            </p:childTnLst>
                          </p:cTn>
                        </p:par>
                      </p:childTnLst>
                    </p:cTn>
                  </p:par>
                  <p:par>
                    <p:cTn fill="hold" id="29" nodeType="clickPar">
                      <p:stCondLst>
                        <p:cond delay="indefinite"/>
                      </p:stCondLst>
                      <p:childTnLst>
                        <p:par>
                          <p:cTn fill="hold" id="30">
                            <p:stCondLst>
                              <p:cond delay="0"/>
                            </p:stCondLst>
                            <p:childTnLst>
                              <p:par>
                                <p:cTn fill="hold" grpId="0" id="31" nodeType="clickEffect" presetClass="entr" presetID="22" presetSubtype="8">
                                  <p:stCondLst>
                                    <p:cond delay="0"/>
                                  </p:stCondLst>
                                  <p:childTnLst>
                                    <p:set>
                                      <p:cBhvr>
                                        <p:cTn dur="1" fill="hold" id="32">
                                          <p:stCondLst>
                                            <p:cond delay="0"/>
                                          </p:stCondLst>
                                        </p:cTn>
                                        <p:tgtEl>
                                          <p:spTgt spid="16"/>
                                        </p:tgtEl>
                                        <p:attrNameLst>
                                          <p:attrName>style.visibility</p:attrName>
                                        </p:attrNameLst>
                                      </p:cBhvr>
                                      <p:to>
                                        <p:strVal val="visible"/>
                                      </p:to>
                                    </p:set>
                                    <p:animEffect filter="wipe(left)" transition="in">
                                      <p:cBhvr>
                                        <p:cTn dur="500" id="33"/>
                                        <p:tgtEl>
                                          <p:spTgt spid="16"/>
                                        </p:tgtEl>
                                      </p:cBhvr>
                                    </p:animEffect>
                                  </p:childTnLst>
                                </p:cTn>
                              </p:par>
                            </p:childTnLst>
                          </p:cTn>
                        </p:par>
                      </p:childTnLst>
                    </p:cTn>
                  </p:par>
                  <p:par>
                    <p:cTn fill="hold" id="34" nodeType="clickPar">
                      <p:stCondLst>
                        <p:cond delay="indefinite"/>
                      </p:stCondLst>
                      <p:childTnLst>
                        <p:par>
                          <p:cTn fill="hold" id="35">
                            <p:stCondLst>
                              <p:cond delay="0"/>
                            </p:stCondLst>
                            <p:childTnLst>
                              <p:par>
                                <p:cTn fill="hold" id="36" nodeType="clickEffect" presetClass="entr" presetID="22" presetSubtype="8">
                                  <p:stCondLst>
                                    <p:cond delay="0"/>
                                  </p:stCondLst>
                                  <p:childTnLst>
                                    <p:set>
                                      <p:cBhvr>
                                        <p:cTn dur="1" fill="hold" id="37">
                                          <p:stCondLst>
                                            <p:cond delay="0"/>
                                          </p:stCondLst>
                                        </p:cTn>
                                        <p:tgtEl>
                                          <p:spTgt spid="17"/>
                                        </p:tgtEl>
                                        <p:attrNameLst>
                                          <p:attrName>style.visibility</p:attrName>
                                        </p:attrNameLst>
                                      </p:cBhvr>
                                      <p:to>
                                        <p:strVal val="visible"/>
                                      </p:to>
                                    </p:set>
                                    <p:animEffect filter="wipe(left)" transition="in">
                                      <p:cBhvr>
                                        <p:cTn dur="500" id="38"/>
                                        <p:tgtEl>
                                          <p:spTgt spid="17"/>
                                        </p:tgtEl>
                                      </p:cBhvr>
                                    </p:animEffect>
                                  </p:childTnLst>
                                </p:cTn>
                              </p:par>
                            </p:childTnLst>
                          </p:cTn>
                        </p:par>
                      </p:childTnLst>
                    </p:cTn>
                  </p:par>
                  <p:par>
                    <p:cTn fill="hold" id="39" nodeType="clickPar">
                      <p:stCondLst>
                        <p:cond delay="indefinite"/>
                      </p:stCondLst>
                      <p:childTnLst>
                        <p:par>
                          <p:cTn fill="hold" id="40">
                            <p:stCondLst>
                              <p:cond delay="0"/>
                            </p:stCondLst>
                            <p:childTnLst>
                              <p:par>
                                <p:cTn fill="hold" grpId="0" id="41" nodeType="clickEffect" presetClass="entr" presetID="22" presetSubtype="8">
                                  <p:stCondLst>
                                    <p:cond delay="0"/>
                                  </p:stCondLst>
                                  <p:childTnLst>
                                    <p:set>
                                      <p:cBhvr>
                                        <p:cTn dur="1" fill="hold" id="42">
                                          <p:stCondLst>
                                            <p:cond delay="0"/>
                                          </p:stCondLst>
                                        </p:cTn>
                                        <p:tgtEl>
                                          <p:spTgt spid="20"/>
                                        </p:tgtEl>
                                        <p:attrNameLst>
                                          <p:attrName>style.visibility</p:attrName>
                                        </p:attrNameLst>
                                      </p:cBhvr>
                                      <p:to>
                                        <p:strVal val="visible"/>
                                      </p:to>
                                    </p:set>
                                    <p:animEffect filter="wipe(left)" transition="in">
                                      <p:cBhvr>
                                        <p:cTn dur="500" id="43"/>
                                        <p:tgtEl>
                                          <p:spTgt spid="20"/>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3"/>
      <p:bldP grpId="0" spid="4"/>
      <p:bldP grpId="0" spid="5"/>
      <p:bldP grpId="0" spid="16"/>
      <p:bldP grpId="0" spid="20"/>
    </p:bldLst>
  </p:timing>
</p:sld>
</file>

<file path=ppt/slides/slide5.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pic>
        <p:nvPicPr>
          <p:cNvPr id="3" name="图片 2"/>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4" name="矩形 3"/>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5"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一、煤矿安全生产核心方针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矩形 5"/>
          <p:cNvSpPr/>
          <p:nvPr/>
        </p:nvSpPr>
        <p:spPr>
          <a:xfrm>
            <a:off x="1489690" y="647699"/>
            <a:ext cx="3691014" cy="3385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lvl="0">
              <a:defRPr/>
            </a:pPr>
            <a:r>
              <a:rPr altLang="zh-CN" lang="en-US"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rPr>
              <a:t>3. “</a:t>
            </a:r>
            <a:r>
              <a:rPr altLang="en-US" lang="zh-CN"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rPr>
              <a:t>综合治理”：多维度协同保障</a:t>
            </a:r>
            <a:endParaRPr altLang="en-US" lang="zh-CN" sz="1600">
              <a:solidFill>
                <a:prstClr val="white"/>
              </a:solidFill>
              <a:latin charset="-122" panose="00000500000000000000" pitchFamily="2" typeface="印品黑体"/>
              <a:ea charset="-122" panose="00000500000000000000" pitchFamily="2" typeface="印品黑体"/>
              <a:sym charset="-122" panose="00000500000000000000" pitchFamily="2" typeface="印品黑体"/>
            </a:endParaRPr>
          </a:p>
        </p:txBody>
      </p:sp>
      <p:cxnSp>
        <p:nvCxnSpPr>
          <p:cNvPr id="7" name="直接连接符 6"/>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16" name="图形 15"/>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pic>
        <p:nvPicPr>
          <p:cNvPr descr="96f087bf8f23beaee9c13dc58e468574" id="25" name="图片占位符 17"/>
          <p:cNvPicPr>
            <a:picLocks noChangeAspect="1"/>
          </p:cNvPicPr>
          <p:nvPr>
            <p:custDataLst>
              <p:tags r:id="rId7"/>
            </p:custDataLst>
          </p:nvPr>
        </p:nvPicPr>
        <p:blipFill>
          <a:blip r:embed="rId6"/>
          <a:srcRect b="13739" t="13739"/>
          <a:stretch>
            <a:fillRect/>
          </a:stretch>
        </p:blipFill>
        <p:spPr>
          <a:xfrm>
            <a:off x="609600" y="1524000"/>
            <a:ext cx="4572000" cy="2209800"/>
          </a:xfrm>
          <a:custGeom>
            <a:gdLst>
              <a:gd fmla="*/ 0 w 4572000" name="connisteX0"/>
              <a:gd fmla="*/ 203200 h 2209800" name="connsiteY0"/>
              <a:gd fmla="*/ 203200 w 4572000" name="connisteX1"/>
              <a:gd fmla="*/ 0 h 2209800" name="connsiteY1"/>
              <a:gd fmla="*/ 4572000 w 4572000" name="connisteX2"/>
              <a:gd fmla="*/ 0 h 2209800" name="connsiteY2"/>
              <a:gd fmla="*/ 4572000 w 4572000" name="connisteX3"/>
              <a:gd fmla="*/ 2209800 h 2209800" name="connsiteY3"/>
              <a:gd fmla="*/ 203200 w 4572000" name="connisteX4"/>
              <a:gd fmla="*/ 2209800 h 2209800" name="connsiteY4"/>
              <a:gd fmla="*/ 0 w 4572000" name="connisteX5"/>
              <a:gd fmla="*/ 2006600 h 2209800" name="connsiteY5"/>
              <a:gd fmla="*/ 0 w 4572000" name="connisteX6"/>
              <a:gd fmla="*/ 203200 h 22098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2209800" w="45720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6" name="文本占位符 4"/>
          <p:cNvSpPr txBox="1"/>
          <p:nvPr>
            <p:custDataLst>
              <p:tags r:id="rId8"/>
            </p:custDataLst>
          </p:nvPr>
        </p:nvSpPr>
        <p:spPr>
          <a:xfrm>
            <a:off x="5486400" y="1892300"/>
            <a:ext cx="5791200" cy="40640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11000"/>
              </a:lnSpc>
              <a:spcBef>
                <a:spcPct val="0"/>
              </a:spcBef>
              <a:spcAft>
                <a:spcPct val="0"/>
              </a:spcAft>
              <a:buClrTx/>
              <a:buSzTx/>
              <a:buFont charset="0" pitchFamily="34" typeface="Arial"/>
              <a:buNone/>
              <a:defRPr/>
            </a:pPr>
            <a:r>
              <a:rPr altLang="en-US" b="1" lang="zh-CN" sz="2000">
                <a:solidFill>
                  <a:srgbClr val="C00000"/>
                </a:solidFill>
                <a:latin charset="-122" panose="020b0503020204020204" pitchFamily="34" typeface="微软雅黑"/>
                <a:ea charset="-122" panose="020b0503020204020204" pitchFamily="34" typeface="微软雅黑"/>
              </a:rPr>
              <a:t>采煤机司机与其他岗位的协同要求</a:t>
            </a:r>
            <a:endParaRPr altLang="en-US" b="1" lang="zh-CN" sz="2000">
              <a:solidFill>
                <a:srgbClr val="C00000"/>
              </a:solidFill>
              <a:latin charset="-122" panose="020b0503020204020204" pitchFamily="34" typeface="微软雅黑"/>
              <a:ea charset="-122" panose="020b0503020204020204" pitchFamily="34" typeface="微软雅黑"/>
            </a:endParaRPr>
          </a:p>
        </p:txBody>
      </p:sp>
      <p:sp>
        <p:nvSpPr>
          <p:cNvPr id="27" name="文本占位符 5"/>
          <p:cNvSpPr txBox="1"/>
          <p:nvPr>
            <p:custDataLst>
              <p:tags r:id="rId9"/>
            </p:custDataLst>
          </p:nvPr>
        </p:nvSpPr>
        <p:spPr>
          <a:xfrm>
            <a:off x="5486400" y="2298700"/>
            <a:ext cx="5791200" cy="1206500"/>
          </a:xfrm>
          <a:prstGeom prst="rect">
            <a:avLst/>
          </a:prstGeom>
          <a:noFill/>
        </p:spPr>
        <p:txBody>
          <a:bodyPr anchor="t" bIns="0" lIns="0" rIns="0" rtlCol="0" tIns="0" vert="horz">
            <a:noAutofit/>
          </a:bodyPr>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ct val="0"/>
              </a:spcBef>
              <a:spcAft>
                <a:spcPct val="0"/>
              </a:spcAft>
              <a:buClrTx/>
              <a:buSzTx/>
              <a:buFont charset="0" pitchFamily="34" typeface="Arial"/>
              <a:buNone/>
              <a:defRPr/>
            </a:pPr>
            <a:r>
              <a:rPr altLang="en-US" b="0" baseline="0" cap="none" i="0" kern="1200" kumimoji="0" lang="zh-CN" noProof="0" normalizeH="0" spc="0" strike="noStrike" sz="1800" u="none">
                <a:ln>
                  <a:noFill/>
                </a:ln>
                <a:solidFill>
                  <a:srgbClr val="000000"/>
                </a:solidFill>
                <a:effectLst/>
                <a:uLnTx/>
                <a:uFillTx/>
                <a:latin charset="-122" panose="020b0503020204020204" pitchFamily="34" typeface="微软雅黑"/>
                <a:ea charset="-122" panose="020b0503020204020204" pitchFamily="34" typeface="微软雅黑"/>
                <a:cs typeface="+mn-cs"/>
              </a:rPr>
              <a:t>采煤机司机要与支架工、输送机司机等岗位协同作业，按顺序开机停机。这种协同作业能够提高工作效率，同时也能保障整个采煤过程的安全，形成良好的工作秩序。</a:t>
            </a:r>
            <a:endParaRPr altLang="en-US" b="0" baseline="0" cap="none" i="0" kern="1200" kumimoji="0" lang="zh-CN" noProof="0" normalizeH="0" spc="0" strike="noStrike" sz="1800" u="none">
              <a:ln>
                <a:noFill/>
              </a:ln>
              <a:solidFill>
                <a:srgbClr val="000000"/>
              </a:solidFill>
              <a:effectLst/>
              <a:uLnTx/>
              <a:uFillTx/>
              <a:latin charset="-122" panose="020b0503020204020204" pitchFamily="34" typeface="微软雅黑"/>
              <a:ea charset="-122" panose="020b0503020204020204" pitchFamily="34" typeface="微软雅黑"/>
              <a:cs typeface="+mn-cs"/>
            </a:endParaRPr>
          </a:p>
        </p:txBody>
      </p:sp>
      <p:pic>
        <p:nvPicPr>
          <p:cNvPr descr="ae96fa7712f58b6481bf4241401d02c4" id="28" name="图片占位符 18"/>
          <p:cNvPicPr>
            <a:picLocks noChangeAspect="1"/>
          </p:cNvPicPr>
          <p:nvPr>
            <p:custDataLst>
              <p:tags r:id="rId11"/>
            </p:custDataLst>
          </p:nvPr>
        </p:nvPicPr>
        <p:blipFill>
          <a:blip r:embed="rId10"/>
          <a:srcRect b="13739" t="13739"/>
          <a:stretch>
            <a:fillRect/>
          </a:stretch>
        </p:blipFill>
        <p:spPr>
          <a:xfrm>
            <a:off x="609600" y="4038600"/>
            <a:ext cx="4572000" cy="2209800"/>
          </a:xfrm>
          <a:custGeom>
            <a:gdLst>
              <a:gd fmla="*/ 0 w 4572000" name="connisteX0"/>
              <a:gd fmla="*/ 203200 h 2209800" name="connsiteY0"/>
              <a:gd fmla="*/ 203200 w 4572000" name="connisteX1"/>
              <a:gd fmla="*/ 0 h 2209800" name="connsiteY1"/>
              <a:gd fmla="*/ 4572000 w 4572000" name="connisteX2"/>
              <a:gd fmla="*/ 0 h 2209800" name="connsiteY2"/>
              <a:gd fmla="*/ 4572000 w 4572000" name="connisteX3"/>
              <a:gd fmla="*/ 2209800 h 2209800" name="connsiteY3"/>
              <a:gd fmla="*/ 203200 w 4572000" name="connisteX4"/>
              <a:gd fmla="*/ 2209800 h 2209800" name="connsiteY4"/>
              <a:gd fmla="*/ 0 w 4572000" name="connisteX5"/>
              <a:gd fmla="*/ 2006600 h 2209800" name="connsiteY5"/>
              <a:gd fmla="*/ 0 w 4572000" name="connisteX6"/>
              <a:gd fmla="*/ 203200 h 2209800" name="connsiteY6"/>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b="0" l="0" r="0" t="0"/>
            <a:pathLst>
              <a:path h="2209800" w="45720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9" name="文本占位符 8"/>
          <p:cNvSpPr txBox="1"/>
          <p:nvPr>
            <p:custDataLst>
              <p:tags r:id="rId12"/>
            </p:custDataLst>
          </p:nvPr>
        </p:nvSpPr>
        <p:spPr>
          <a:xfrm>
            <a:off x="5486400" y="4349606"/>
            <a:ext cx="5791200" cy="40640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rgbClr val="FFFFFF"/>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11000"/>
              </a:lnSpc>
              <a:spcBef>
                <a:spcPct val="0"/>
              </a:spcBef>
              <a:spcAft>
                <a:spcPct val="0"/>
              </a:spcAft>
              <a:buClrTx/>
              <a:buSzTx/>
              <a:buFont charset="0" pitchFamily="34" typeface="Arial"/>
              <a:buNone/>
              <a:defRPr/>
            </a:pPr>
            <a:r>
              <a:rPr altLang="en-US" b="1" lang="zh-CN" sz="2000">
                <a:solidFill>
                  <a:srgbClr val="C00000"/>
                </a:solidFill>
                <a:latin charset="-122" panose="020b0503020204020204" pitchFamily="34" typeface="微软雅黑"/>
                <a:ea charset="-122" panose="020b0503020204020204" pitchFamily="34" typeface="微软雅黑"/>
              </a:rPr>
              <a:t>采煤机司机需遵守的矿内安全管理制度</a:t>
            </a:r>
            <a:endParaRPr altLang="en-US" b="1" lang="zh-CN" sz="2000">
              <a:solidFill>
                <a:srgbClr val="C00000"/>
              </a:solidFill>
              <a:latin charset="-122" panose="020b0503020204020204" pitchFamily="34" typeface="微软雅黑"/>
              <a:ea charset="-122" panose="020b0503020204020204" pitchFamily="34" typeface="微软雅黑"/>
            </a:endParaRPr>
          </a:p>
        </p:txBody>
      </p:sp>
      <p:sp>
        <p:nvSpPr>
          <p:cNvPr id="30" name="文本占位符 9"/>
          <p:cNvSpPr txBox="1"/>
          <p:nvPr>
            <p:custDataLst>
              <p:tags r:id="rId13"/>
            </p:custDataLst>
          </p:nvPr>
        </p:nvSpPr>
        <p:spPr>
          <a:xfrm>
            <a:off x="5486400" y="4756006"/>
            <a:ext cx="5791200" cy="1258223"/>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rgbClr val="FFFFFF"/>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defTabSz="914400" eaLnBrk="1" fontAlgn="auto" hangingPunct="1" indent="0" latinLnBrk="0" lvl="0" marL="0" marR="0" rtl="0">
              <a:lnSpc>
                <a:spcPct val="150000"/>
              </a:lnSpc>
              <a:spcBef>
                <a:spcPct val="0"/>
              </a:spcBef>
              <a:spcAft>
                <a:spcPct val="0"/>
              </a:spcAft>
              <a:buClrTx/>
              <a:buSzTx/>
              <a:buFont charset="0" pitchFamily="34" typeface="Arial"/>
              <a:buNone/>
              <a:defRPr/>
            </a:pPr>
            <a:r>
              <a:rPr altLang="en-US" lang="zh-CN" sz="1800">
                <a:solidFill>
                  <a:srgbClr val="000000"/>
                </a:solidFill>
                <a:latin charset="-122" panose="020b0503020204020204" pitchFamily="34" typeface="微软雅黑"/>
                <a:ea charset="-122" panose="020b0503020204020204" pitchFamily="34" typeface="微软雅黑"/>
              </a:rPr>
              <a:t>采煤机司机要遵守矿内的安全管理制度，如交接班、日志填写等。这些制度有助于规范司机的行为，保证工作的连续性和可追溯性，从而为安全生产提供有力保障。</a:t>
            </a:r>
            <a:endParaRPr altLang="en-US" lang="zh-CN" sz="1800">
              <a:solidFill>
                <a:srgbClr val="000000"/>
              </a:solidFill>
              <a:latin charset="-122" panose="020b0503020204020204" pitchFamily="34" typeface="微软雅黑"/>
              <a:ea charset="-122" panose="020b0503020204020204" pitchFamily="34" typeface="微软雅黑"/>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id="5" nodeType="clickEffect" presetClass="entr" presetID="42" presetSubtype="0">
                                  <p:stCondLst>
                                    <p:cond delay="0"/>
                                  </p:stCondLst>
                                  <p:childTnLst>
                                    <p:set>
                                      <p:cBhvr>
                                        <p:cTn dur="1" fill="hold" id="6">
                                          <p:stCondLst>
                                            <p:cond delay="0"/>
                                          </p:stCondLst>
                                        </p:cTn>
                                        <p:tgtEl>
                                          <p:spTgt spid="25"/>
                                        </p:tgtEl>
                                        <p:attrNameLst>
                                          <p:attrName>style.visibility</p:attrName>
                                        </p:attrNameLst>
                                      </p:cBhvr>
                                      <p:to>
                                        <p:strVal val="visible"/>
                                      </p:to>
                                    </p:set>
                                    <p:animEffect filter="fade" transition="in">
                                      <p:cBhvr>
                                        <p:cTn dur="1000" id="7"/>
                                        <p:tgtEl>
                                          <p:spTgt spid="25"/>
                                        </p:tgtEl>
                                      </p:cBhvr>
                                    </p:animEffect>
                                    <p:anim calcmode="lin" valueType="num">
                                      <p:cBhvr>
                                        <p:cTn dur="1000" fill="hold" id="8"/>
                                        <p:tgtEl>
                                          <p:spTgt spid="25"/>
                                        </p:tgtEl>
                                        <p:attrNameLst>
                                          <p:attrName>ppt_x</p:attrName>
                                        </p:attrNameLst>
                                      </p:cBhvr>
                                      <p:tavLst>
                                        <p:tav tm="0">
                                          <p:val>
                                            <p:strVal val="#ppt_x"/>
                                          </p:val>
                                        </p:tav>
                                        <p:tav tm="100000">
                                          <p:val>
                                            <p:strVal val="#ppt_x"/>
                                          </p:val>
                                        </p:tav>
                                      </p:tavLst>
                                    </p:anim>
                                    <p:anim calcmode="lin" valueType="num">
                                      <p:cBhvr>
                                        <p:cTn dur="1000" fill="hold" id="9"/>
                                        <p:tgtEl>
                                          <p:spTgt spid="25"/>
                                        </p:tgtEl>
                                        <p:attrNameLst>
                                          <p:attrName>ppt_y</p:attrName>
                                        </p:attrNameLst>
                                      </p:cBhvr>
                                      <p:tavLst>
                                        <p:tav tm="0">
                                          <p:val>
                                            <p:strVal val="#ppt_y+.1"/>
                                          </p:val>
                                        </p:tav>
                                        <p:tav tm="100000">
                                          <p:val>
                                            <p:strVal val="#ppt_y"/>
                                          </p:val>
                                        </p:tav>
                                      </p:tavLst>
                                    </p:anim>
                                  </p:childTnLst>
                                </p:cTn>
                              </p:par>
                              <p:par>
                                <p:cTn fill="hold" grpId="0" id="10" nodeType="withEffect" presetClass="entr" presetID="42" presetSubtype="0">
                                  <p:stCondLst>
                                    <p:cond delay="0"/>
                                  </p:stCondLst>
                                  <p:childTnLst>
                                    <p:set>
                                      <p:cBhvr>
                                        <p:cTn dur="1" fill="hold" id="11">
                                          <p:stCondLst>
                                            <p:cond delay="0"/>
                                          </p:stCondLst>
                                        </p:cTn>
                                        <p:tgtEl>
                                          <p:spTgt spid="26"/>
                                        </p:tgtEl>
                                        <p:attrNameLst>
                                          <p:attrName>style.visibility</p:attrName>
                                        </p:attrNameLst>
                                      </p:cBhvr>
                                      <p:to>
                                        <p:strVal val="visible"/>
                                      </p:to>
                                    </p:set>
                                    <p:animEffect filter="fade" transition="in">
                                      <p:cBhvr>
                                        <p:cTn dur="1000" id="12"/>
                                        <p:tgtEl>
                                          <p:spTgt spid="26"/>
                                        </p:tgtEl>
                                      </p:cBhvr>
                                    </p:animEffect>
                                    <p:anim calcmode="lin" valueType="num">
                                      <p:cBhvr>
                                        <p:cTn dur="1000" fill="hold" id="13"/>
                                        <p:tgtEl>
                                          <p:spTgt spid="26"/>
                                        </p:tgtEl>
                                        <p:attrNameLst>
                                          <p:attrName>ppt_x</p:attrName>
                                        </p:attrNameLst>
                                      </p:cBhvr>
                                      <p:tavLst>
                                        <p:tav tm="0">
                                          <p:val>
                                            <p:strVal val="#ppt_x"/>
                                          </p:val>
                                        </p:tav>
                                        <p:tav tm="100000">
                                          <p:val>
                                            <p:strVal val="#ppt_x"/>
                                          </p:val>
                                        </p:tav>
                                      </p:tavLst>
                                    </p:anim>
                                    <p:anim calcmode="lin" valueType="num">
                                      <p:cBhvr>
                                        <p:cTn dur="1000" fill="hold" id="14"/>
                                        <p:tgtEl>
                                          <p:spTgt spid="26"/>
                                        </p:tgtEl>
                                        <p:attrNameLst>
                                          <p:attrName>ppt_y</p:attrName>
                                        </p:attrNameLst>
                                      </p:cBhvr>
                                      <p:tavLst>
                                        <p:tav tm="0">
                                          <p:val>
                                            <p:strVal val="#ppt_y+.1"/>
                                          </p:val>
                                        </p:tav>
                                        <p:tav tm="100000">
                                          <p:val>
                                            <p:strVal val="#ppt_y"/>
                                          </p:val>
                                        </p:tav>
                                      </p:tavLst>
                                    </p:anim>
                                  </p:childTnLst>
                                </p:cTn>
                              </p:par>
                              <p:par>
                                <p:cTn fill="hold" grpId="0" id="15" nodeType="withEffect" presetClass="entr" presetID="42" presetSubtype="0">
                                  <p:stCondLst>
                                    <p:cond delay="0"/>
                                  </p:stCondLst>
                                  <p:childTnLst>
                                    <p:set>
                                      <p:cBhvr>
                                        <p:cTn dur="1" fill="hold" id="16">
                                          <p:stCondLst>
                                            <p:cond delay="0"/>
                                          </p:stCondLst>
                                        </p:cTn>
                                        <p:tgtEl>
                                          <p:spTgt spid="27"/>
                                        </p:tgtEl>
                                        <p:attrNameLst>
                                          <p:attrName>style.visibility</p:attrName>
                                        </p:attrNameLst>
                                      </p:cBhvr>
                                      <p:to>
                                        <p:strVal val="visible"/>
                                      </p:to>
                                    </p:set>
                                    <p:animEffect filter="fade" transition="in">
                                      <p:cBhvr>
                                        <p:cTn dur="1000" id="17"/>
                                        <p:tgtEl>
                                          <p:spTgt spid="27"/>
                                        </p:tgtEl>
                                      </p:cBhvr>
                                    </p:animEffect>
                                    <p:anim calcmode="lin" valueType="num">
                                      <p:cBhvr>
                                        <p:cTn dur="1000" fill="hold" id="18"/>
                                        <p:tgtEl>
                                          <p:spTgt spid="27"/>
                                        </p:tgtEl>
                                        <p:attrNameLst>
                                          <p:attrName>ppt_x</p:attrName>
                                        </p:attrNameLst>
                                      </p:cBhvr>
                                      <p:tavLst>
                                        <p:tav tm="0">
                                          <p:val>
                                            <p:strVal val="#ppt_x"/>
                                          </p:val>
                                        </p:tav>
                                        <p:tav tm="100000">
                                          <p:val>
                                            <p:strVal val="#ppt_x"/>
                                          </p:val>
                                        </p:tav>
                                      </p:tavLst>
                                    </p:anim>
                                    <p:anim calcmode="lin" valueType="num">
                                      <p:cBhvr>
                                        <p:cTn dur="1000" fill="hold" id="19"/>
                                        <p:tgtEl>
                                          <p:spTgt spid="27"/>
                                        </p:tgtEl>
                                        <p:attrNameLst>
                                          <p:attrName>ppt_y</p:attrName>
                                        </p:attrNameLst>
                                      </p:cBhvr>
                                      <p:tavLst>
                                        <p:tav tm="0">
                                          <p:val>
                                            <p:strVal val="#ppt_y+.1"/>
                                          </p:val>
                                        </p:tav>
                                        <p:tav tm="100000">
                                          <p:val>
                                            <p:strVal val="#ppt_y"/>
                                          </p:val>
                                        </p:tav>
                                      </p:tavLst>
                                    </p:anim>
                                  </p:childTnLst>
                                </p:cTn>
                              </p:par>
                            </p:childTnLst>
                          </p:cTn>
                        </p:par>
                      </p:childTnLst>
                    </p:cTn>
                  </p:par>
                  <p:par>
                    <p:cTn fill="hold" id="20" nodeType="clickPar">
                      <p:stCondLst>
                        <p:cond delay="indefinite"/>
                      </p:stCondLst>
                      <p:childTnLst>
                        <p:par>
                          <p:cTn fill="hold" id="21">
                            <p:stCondLst>
                              <p:cond delay="0"/>
                            </p:stCondLst>
                            <p:childTnLst>
                              <p:par>
                                <p:cTn fill="hold" id="22" nodeType="clickEffect" presetClass="entr" presetID="42" presetSubtype="0">
                                  <p:stCondLst>
                                    <p:cond delay="0"/>
                                  </p:stCondLst>
                                  <p:childTnLst>
                                    <p:set>
                                      <p:cBhvr>
                                        <p:cTn dur="1" fill="hold" id="23">
                                          <p:stCondLst>
                                            <p:cond delay="0"/>
                                          </p:stCondLst>
                                        </p:cTn>
                                        <p:tgtEl>
                                          <p:spTgt spid="28"/>
                                        </p:tgtEl>
                                        <p:attrNameLst>
                                          <p:attrName>style.visibility</p:attrName>
                                        </p:attrNameLst>
                                      </p:cBhvr>
                                      <p:to>
                                        <p:strVal val="visible"/>
                                      </p:to>
                                    </p:set>
                                    <p:animEffect filter="fade" transition="in">
                                      <p:cBhvr>
                                        <p:cTn dur="1000" id="24"/>
                                        <p:tgtEl>
                                          <p:spTgt spid="28"/>
                                        </p:tgtEl>
                                      </p:cBhvr>
                                    </p:animEffect>
                                    <p:anim calcmode="lin" valueType="num">
                                      <p:cBhvr>
                                        <p:cTn dur="1000" fill="hold" id="25"/>
                                        <p:tgtEl>
                                          <p:spTgt spid="28"/>
                                        </p:tgtEl>
                                        <p:attrNameLst>
                                          <p:attrName>ppt_x</p:attrName>
                                        </p:attrNameLst>
                                      </p:cBhvr>
                                      <p:tavLst>
                                        <p:tav tm="0">
                                          <p:val>
                                            <p:strVal val="#ppt_x"/>
                                          </p:val>
                                        </p:tav>
                                        <p:tav tm="100000">
                                          <p:val>
                                            <p:strVal val="#ppt_x"/>
                                          </p:val>
                                        </p:tav>
                                      </p:tavLst>
                                    </p:anim>
                                    <p:anim calcmode="lin" valueType="num">
                                      <p:cBhvr>
                                        <p:cTn dur="1000" fill="hold" id="26"/>
                                        <p:tgtEl>
                                          <p:spTgt spid="28"/>
                                        </p:tgtEl>
                                        <p:attrNameLst>
                                          <p:attrName>ppt_y</p:attrName>
                                        </p:attrNameLst>
                                      </p:cBhvr>
                                      <p:tavLst>
                                        <p:tav tm="0">
                                          <p:val>
                                            <p:strVal val="#ppt_y+.1"/>
                                          </p:val>
                                        </p:tav>
                                        <p:tav tm="100000">
                                          <p:val>
                                            <p:strVal val="#ppt_y"/>
                                          </p:val>
                                        </p:tav>
                                      </p:tavLst>
                                    </p:anim>
                                  </p:childTnLst>
                                </p:cTn>
                              </p:par>
                              <p:par>
                                <p:cTn fill="hold" grpId="0" id="27" nodeType="withEffect" presetClass="entr" presetID="42" presetSubtype="0">
                                  <p:stCondLst>
                                    <p:cond delay="0"/>
                                  </p:stCondLst>
                                  <p:childTnLst>
                                    <p:set>
                                      <p:cBhvr>
                                        <p:cTn dur="1" fill="hold" id="28">
                                          <p:stCondLst>
                                            <p:cond delay="0"/>
                                          </p:stCondLst>
                                        </p:cTn>
                                        <p:tgtEl>
                                          <p:spTgt spid="29"/>
                                        </p:tgtEl>
                                        <p:attrNameLst>
                                          <p:attrName>style.visibility</p:attrName>
                                        </p:attrNameLst>
                                      </p:cBhvr>
                                      <p:to>
                                        <p:strVal val="visible"/>
                                      </p:to>
                                    </p:set>
                                    <p:animEffect filter="fade" transition="in">
                                      <p:cBhvr>
                                        <p:cTn dur="1000" id="29"/>
                                        <p:tgtEl>
                                          <p:spTgt spid="29"/>
                                        </p:tgtEl>
                                      </p:cBhvr>
                                    </p:animEffect>
                                    <p:anim calcmode="lin" valueType="num">
                                      <p:cBhvr>
                                        <p:cTn dur="1000" fill="hold" id="30"/>
                                        <p:tgtEl>
                                          <p:spTgt spid="29"/>
                                        </p:tgtEl>
                                        <p:attrNameLst>
                                          <p:attrName>ppt_x</p:attrName>
                                        </p:attrNameLst>
                                      </p:cBhvr>
                                      <p:tavLst>
                                        <p:tav tm="0">
                                          <p:val>
                                            <p:strVal val="#ppt_x"/>
                                          </p:val>
                                        </p:tav>
                                        <p:tav tm="100000">
                                          <p:val>
                                            <p:strVal val="#ppt_x"/>
                                          </p:val>
                                        </p:tav>
                                      </p:tavLst>
                                    </p:anim>
                                    <p:anim calcmode="lin" valueType="num">
                                      <p:cBhvr>
                                        <p:cTn dur="1000" fill="hold" id="31"/>
                                        <p:tgtEl>
                                          <p:spTgt spid="29"/>
                                        </p:tgtEl>
                                        <p:attrNameLst>
                                          <p:attrName>ppt_y</p:attrName>
                                        </p:attrNameLst>
                                      </p:cBhvr>
                                      <p:tavLst>
                                        <p:tav tm="0">
                                          <p:val>
                                            <p:strVal val="#ppt_y+.1"/>
                                          </p:val>
                                        </p:tav>
                                        <p:tav tm="100000">
                                          <p:val>
                                            <p:strVal val="#ppt_y"/>
                                          </p:val>
                                        </p:tav>
                                      </p:tavLst>
                                    </p:anim>
                                  </p:childTnLst>
                                </p:cTn>
                              </p:par>
                              <p:par>
                                <p:cTn fill="hold" grpId="0" id="32" nodeType="withEffect" presetClass="entr" presetID="42" presetSubtype="0">
                                  <p:stCondLst>
                                    <p:cond delay="0"/>
                                  </p:stCondLst>
                                  <p:childTnLst>
                                    <p:set>
                                      <p:cBhvr>
                                        <p:cTn dur="1" fill="hold" id="33">
                                          <p:stCondLst>
                                            <p:cond delay="0"/>
                                          </p:stCondLst>
                                        </p:cTn>
                                        <p:tgtEl>
                                          <p:spTgt spid="30"/>
                                        </p:tgtEl>
                                        <p:attrNameLst>
                                          <p:attrName>style.visibility</p:attrName>
                                        </p:attrNameLst>
                                      </p:cBhvr>
                                      <p:to>
                                        <p:strVal val="visible"/>
                                      </p:to>
                                    </p:set>
                                    <p:animEffect filter="fade" transition="in">
                                      <p:cBhvr>
                                        <p:cTn dur="1000" id="34"/>
                                        <p:tgtEl>
                                          <p:spTgt spid="30"/>
                                        </p:tgtEl>
                                      </p:cBhvr>
                                    </p:animEffect>
                                    <p:anim calcmode="lin" valueType="num">
                                      <p:cBhvr>
                                        <p:cTn dur="1000" fill="hold" id="35"/>
                                        <p:tgtEl>
                                          <p:spTgt spid="30"/>
                                        </p:tgtEl>
                                        <p:attrNameLst>
                                          <p:attrName>ppt_x</p:attrName>
                                        </p:attrNameLst>
                                      </p:cBhvr>
                                      <p:tavLst>
                                        <p:tav tm="0">
                                          <p:val>
                                            <p:strVal val="#ppt_x"/>
                                          </p:val>
                                        </p:tav>
                                        <p:tav tm="100000">
                                          <p:val>
                                            <p:strVal val="#ppt_x"/>
                                          </p:val>
                                        </p:tav>
                                      </p:tavLst>
                                    </p:anim>
                                    <p:anim calcmode="lin" valueType="num">
                                      <p:cBhvr>
                                        <p:cTn dur="1000" fill="hold" id="36"/>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6"/>
      <p:bldP grpId="0" spid="27"/>
      <p:bldP grpId="0" spid="29"/>
      <p:bldP grpId="0" spid="30"/>
    </p:bldLst>
  </p:timing>
</p:sld>
</file>

<file path=ppt/slides/slide6.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ctr">
              <a:lnSpc>
                <a:spcPct val="150000"/>
              </a:lnSpc>
            </a:pPr>
            <a:r>
              <a:rPr altLang="en-US" lang="zh-CN" sz="4000">
                <a:solidFill>
                  <a:srgbClr val="3F48CC"/>
                </a:solidFill>
                <a:latin charset="-122" panose="02010600030101010101" typeface="庞门正道标题体"/>
                <a:ea charset="-122" panose="02010600030101010101" typeface="庞门正道标题体"/>
              </a:rPr>
              <a:t>一、</a:t>
            </a:r>
            <a:r>
              <a:rPr altLang="en-US" lang="zh-CN" sz="3600">
                <a:solidFill>
                  <a:srgbClr val="3F48CC"/>
                </a:solidFill>
                <a:latin charset="-122" panose="02010600030101010101" typeface="庞门正道标题体"/>
                <a:ea charset="-122" panose="02010600030101010101" typeface="庞门正道标题体"/>
              </a:rPr>
              <a:t>煤矿安全生产核心方针 </a:t>
            </a:r>
            <a:endParaRPr altLang="zh-CN" lang="en-US" sz="4000">
              <a:solidFill>
                <a:srgbClr val="3F48CC"/>
              </a:solidFill>
              <a:latin charset="-122" panose="02010600030101010101" typeface="庞门正道标题体"/>
              <a:ea charset="-122" panose="02010600030101010101" typeface="庞门正道标题体"/>
            </a:endParaRPr>
          </a:p>
          <a:p>
            <a:pPr algn="ctr" indent="-457200" marL="457200">
              <a:lnSpc>
                <a:spcPct val="150000"/>
              </a:lnSpc>
              <a:buClr>
                <a:srgbClr val="C00000"/>
              </a:buClr>
              <a:buFont charset="2" panose="05000000000000000000" pitchFamily="2" typeface="Wingdings"/>
              <a:buChar char="u"/>
            </a:pPr>
            <a:r>
              <a:rPr altLang="en-US" lang="zh-CN" sz="3200">
                <a:solidFill>
                  <a:srgbClr val="17456C"/>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安全第一</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zh-CN" lang="en-US" sz="3200">
                <a:solidFill>
                  <a:srgbClr val="C00000"/>
                </a:solidFill>
                <a:latin charset="-122" panose="02010600030101010101" typeface="庞门正道标题体"/>
                <a:ea charset="-122" panose="02010600030101010101" typeface="庞门正道标题体"/>
              </a:rPr>
              <a:t> </a:t>
            </a:r>
            <a:r>
              <a:rPr altLang="en-US" lang="zh-CN" sz="3200">
                <a:solidFill>
                  <a:srgbClr val="C00000"/>
                </a:solidFill>
                <a:latin charset="-122" panose="02010600030101010101" typeface="庞门正道标题体"/>
                <a:ea charset="-122" panose="02010600030101010101" typeface="庞门正道标题体"/>
              </a:rPr>
              <a:t>预防为主</a:t>
            </a:r>
            <a:endParaRPr altLang="zh-CN" lang="en-US" sz="3200">
              <a:solidFill>
                <a:srgbClr val="C00000"/>
              </a:solidFill>
              <a:latin charset="-122" panose="02010600030101010101" typeface="庞门正道标题体"/>
              <a:ea charset="-122" panose="02010600030101010101" typeface="庞门正道标题体"/>
            </a:endParaRPr>
          </a:p>
          <a:p>
            <a:pPr algn="ctr" indent="-457200" marL="457200">
              <a:lnSpc>
                <a:spcPct val="150000"/>
              </a:lnSpc>
              <a:buFont charset="2" panose="05000000000000000000" pitchFamily="2" typeface="Wingdings"/>
              <a:buChar char="u"/>
            </a:pPr>
            <a:r>
              <a:rPr altLang="en-US" lang="zh-CN" sz="3200">
                <a:solidFill>
                  <a:srgbClr val="C00000"/>
                </a:solidFill>
                <a:latin charset="-122" panose="02010600030101010101" typeface="庞门正道标题体"/>
                <a:ea charset="-122" panose="02010600030101010101" typeface="庞门正道标题体"/>
              </a:rPr>
              <a:t> 综合治理</a:t>
            </a:r>
            <a:endParaRPr altLang="en-US" lang="zh-CN" sz="3200">
              <a:solidFill>
                <a:srgbClr val="C00000"/>
              </a:solidFill>
              <a:latin charset="-122" panose="02010600030101010101" typeface="庞门正道标题体"/>
              <a:ea charset="-122" panose="02010600030101010101" typeface="庞门正道标题体"/>
            </a:endParaRPr>
          </a:p>
        </p:txBody>
      </p:sp>
      <p:pic>
        <p:nvPicPr>
          <p:cNvPr id="4" name="图片 3"/>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r>
              <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4800" u="none">
              <a:ln>
                <a:noFill/>
              </a:ln>
              <a:solidFill>
                <a:prstClr val="white"/>
              </a:solidFill>
              <a:effectLst>
                <a:outerShdw algn="tl" blurRad="38100" dir="2700000" dist="38100">
                  <a:srgbClr val="000000">
                    <a:alpha val="43137"/>
                  </a:srgbClr>
                </a:outerShdw>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stCondLst>
                      <p:childTnLst>
                        <p:par>
                          <p:cTn fill="hold" id="4">
                            <p:stCondLst>
                              <p:cond delay="0"/>
                            </p:stCondLst>
                            <p:childTnLst>
                              <p:par>
                                <p:cTn fill="hold" grpId="0" id="5" nodeType="clickEffect" presetClass="entr" presetID="53" presetSubtype="16">
                                  <p:stCondLst>
                                    <p:cond delay="0"/>
                                  </p:stCondLst>
                                  <p:childTnLst>
                                    <p:set>
                                      <p:cBhvr>
                                        <p:cTn dur="1" fill="hold" id="6">
                                          <p:stCondLst>
                                            <p:cond delay="0"/>
                                          </p:stCondLst>
                                        </p:cTn>
                                        <p:tgtEl>
                                          <p:spTgt spid="2"/>
                                        </p:tgtEl>
                                        <p:attrNameLst>
                                          <p:attrName>style.visibility</p:attrName>
                                        </p:attrNameLst>
                                      </p:cBhvr>
                                      <p:to>
                                        <p:strVal val="visible"/>
                                      </p:to>
                                    </p:set>
                                    <p:anim calcmode="lin" valueType="num">
                                      <p:cBhvr>
                                        <p:cTn dur="500" fill="hold" id="7"/>
                                        <p:tgtEl>
                                          <p:spTgt spid="2"/>
                                        </p:tgtEl>
                                        <p:attrNameLst>
                                          <p:attrName>ppt_w</p:attrName>
                                        </p:attrNameLst>
                                      </p:cBhvr>
                                      <p:tavLst>
                                        <p:tav tm="0">
                                          <p:val>
                                            <p:fltVal val="0"/>
                                          </p:val>
                                        </p:tav>
                                        <p:tav tm="100000">
                                          <p:val>
                                            <p:strVal val="#ppt_w"/>
                                          </p:val>
                                        </p:tav>
                                      </p:tavLst>
                                    </p:anim>
                                    <p:anim calcmode="lin" valueType="num">
                                      <p:cBhvr>
                                        <p:cTn dur="500" fill="hold" id="8"/>
                                        <p:tgtEl>
                                          <p:spTgt spid="2"/>
                                        </p:tgtEl>
                                        <p:attrNameLst>
                                          <p:attrName>ppt_h</p:attrName>
                                        </p:attrNameLst>
                                      </p:cBhvr>
                                      <p:tavLst>
                                        <p:tav tm="0">
                                          <p:val>
                                            <p:fltVal val="0"/>
                                          </p:val>
                                        </p:tav>
                                        <p:tav tm="100000">
                                          <p:val>
                                            <p:strVal val="#ppt_h"/>
                                          </p:val>
                                        </p:tav>
                                      </p:tavLst>
                                    </p:anim>
                                    <p:animEffect filter="fade" transition="in">
                                      <p:cBhvr>
                                        <p:cTn dur="500" id="9"/>
                                        <p:tgtEl>
                                          <p:spTgt spid="2"/>
                                        </p:tgtEl>
                                      </p:cBhvr>
                                    </p:animEffect>
                                  </p:childTnLst>
                                </p:cTn>
                              </p:par>
                            </p:childTnLst>
                          </p:cTn>
                        </p:par>
                        <p:par>
                          <p:cTn fill="hold" id="10" nodeType="afterGroup">
                            <p:stCondLst>
                              <p:cond delay="500"/>
                            </p:stCondLst>
                            <p:childTnLst>
                              <p:par>
                                <p:cTn fill="hold" grpId="0" id="11" nodeType="afterEffect" presetClass="entr" presetID="22" presetSubtype="1">
                                  <p:stCondLst>
                                    <p:cond delay="0"/>
                                  </p:stCondLst>
                                  <p:childTnLst>
                                    <p:set>
                                      <p:cBhvr>
                                        <p:cTn dur="1" fill="hold" id="12">
                                          <p:stCondLst>
                                            <p:cond delay="0"/>
                                          </p:stCondLst>
                                        </p:cTn>
                                        <p:tgtEl>
                                          <p:spTgt spid="5"/>
                                        </p:tgtEl>
                                        <p:attrNameLst>
                                          <p:attrName>style.visibility</p:attrName>
                                        </p:attrNameLst>
                                      </p:cBhvr>
                                      <p:to>
                                        <p:strVal val="visible"/>
                                      </p:to>
                                    </p:set>
                                    <p:animEffect filter="wipe(up)" transition="in">
                                      <p:cBhvr>
                                        <p:cTn dur="500" id="13"/>
                                        <p:tgtEl>
                                          <p:spTgt spid="5"/>
                                        </p:tgtEl>
                                      </p:cBhvr>
                                    </p:animEffect>
                                  </p:childTnLst>
                                </p:cTn>
                              </p:par>
                            </p:childTnLst>
                          </p:cTn>
                        </p:par>
                        <p:par>
                          <p:cTn fill="hold" id="14" nodeType="afterGroup">
                            <p:stCondLst>
                              <p:cond delay="1000"/>
                            </p:stCondLst>
                            <p:childTnLst>
                              <p:par>
                                <p:cTn fill="hold" grpId="0" id="15" nodeType="afterEffect" presetClass="entr" presetID="41" presetSubtype="0">
                                  <p:stCondLst>
                                    <p:cond delay="0"/>
                                  </p:stCondLst>
                                  <p:iterate type="lt">
                                    <p:tmPct val="10000"/>
                                  </p:iterate>
                                  <p:childTnLst>
                                    <p:set>
                                      <p:cBhvr>
                                        <p:cTn dur="1" fill="hold" id="16">
                                          <p:stCondLst>
                                            <p:cond delay="0"/>
                                          </p:stCondLst>
                                        </p:cTn>
                                        <p:tgtEl>
                                          <p:spTgt spid="6"/>
                                        </p:tgtEl>
                                        <p:attrNameLst>
                                          <p:attrName>style.visibility</p:attrName>
                                        </p:attrNameLst>
                                      </p:cBhvr>
                                      <p:to>
                                        <p:strVal val="visible"/>
                                      </p:to>
                                    </p:set>
                                    <p:anim calcmode="lin" valueType="num">
                                      <p:cBhvr>
                                        <p:cTn dur="500" fill="hold" id="17"/>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18"/>
                                        <p:tgtEl>
                                          <p:spTgt spid="6"/>
                                        </p:tgtEl>
                                        <p:attrNameLst>
                                          <p:attrName>ppt_y</p:attrName>
                                        </p:attrNameLst>
                                      </p:cBhvr>
                                      <p:tavLst>
                                        <p:tav tm="0">
                                          <p:val>
                                            <p:strVal val="#ppt_y"/>
                                          </p:val>
                                        </p:tav>
                                        <p:tav tm="100000">
                                          <p:val>
                                            <p:strVal val="#ppt_y"/>
                                          </p:val>
                                        </p:tav>
                                      </p:tavLst>
                                    </p:anim>
                                    <p:anim calcmode="lin" valueType="num">
                                      <p:cBhvr>
                                        <p:cTn dur="500" fill="hold" id="19"/>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0"/>
                                        <p:tgtEl>
                                          <p:spTgt spid="6"/>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1" tmFilter="0,0; .5, 1; 1, 1"/>
                                        <p:tgtEl>
                                          <p:spTgt spid="6"/>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grpId="0" spid="2"/>
      <p:bldP animBg="1" grpId="0" spid="5"/>
      <p:bldP grpId="0" spid="6"/>
    </p:bldLst>
  </p:timing>
</p:sld>
</file>

<file path=ppt/slides/slide7.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grpSp>
        <p:nvGrpSpPr>
          <p:cNvPr id="11" name="组合 10"/>
          <p:cNvGrpSpPr/>
          <p:nvPr/>
        </p:nvGrpSpPr>
        <p:grpSpPr>
          <a:xfrm>
            <a:off x="852170" y="3907138"/>
            <a:ext cx="10917648" cy="1377418"/>
            <a:chOff x="1055370" y="4046838"/>
            <a:chExt cx="10917648" cy="1377418"/>
          </a:xfrm>
        </p:grpSpPr>
        <p:pic>
          <p:nvPicPr>
            <p:cNvPr descr="4cb9a045-eb2b-47fe-b4f2-d1d7a03c1b67" id="6" name="图片占位符 16"/>
            <p:cNvPicPr>
              <a:picLocks noChangeAspect="1"/>
            </p:cNvPicPr>
            <p:nvPr>
              <p:custDataLst>
                <p:tags r:id="rId4"/>
              </p:custDataLst>
            </p:nvPr>
          </p:nvPicPr>
          <p:blipFill>
            <a:blip r:embed="rId3"/>
            <a:stretch>
              <a:fillRect/>
            </a:stretch>
          </p:blipFill>
          <p:spPr>
            <a:xfrm>
              <a:off x="1055370" y="4089400"/>
              <a:ext cx="1334856" cy="1334856"/>
            </a:xfrm>
            <a:custGeom>
              <a:gdLst>
                <a:gd fmla="*/ 0 w 1219200" name="connisteX0"/>
                <a:gd fmla="*/ 609600 h 1219200" name="connsiteY0"/>
                <a:gd fmla="*/ 609600 w 1219200" name="connisteX1"/>
                <a:gd fmla="*/ 0 h 1219200" name="connsiteY1"/>
                <a:gd fmla="*/ 609600 w 1219200" name="connisteX2"/>
                <a:gd fmla="*/ 0 h 1219200" name="connsiteY2"/>
                <a:gd fmla="*/ 1219200 w 1219200" name="connisteX3"/>
                <a:gd fmla="*/ 609600 h 1219200" name="connsiteY3"/>
                <a:gd fmla="*/ 1219200 w 1219200" name="connisteX4"/>
                <a:gd fmla="*/ 609600 h 1219200" name="connsiteY4"/>
                <a:gd fmla="*/ 609600 w 1219200" name="connisteX5"/>
                <a:gd fmla="*/ 1219200 h 1219200" name="connsiteY5"/>
                <a:gd fmla="*/ 609600 w 1219200" name="connisteX6"/>
                <a:gd fmla="*/ 1219200 h 1219200" name="connsiteY6"/>
                <a:gd fmla="*/ 0 w 1219200" name="connisteX7"/>
                <a:gd fmla="*/ 609600 h 1219200" name="connsiteY7"/>
                <a:gd fmla="*/ 0 w 1219200" name="connisteX8"/>
                <a:gd fmla="*/ 609600 h 1219200" name="connsiteY8"/>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b="0" l="0" r="0" t="0"/>
              <a:pathLst>
                <a:path h="1219200" w="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5"/>
              </p:custDataLst>
            </p:nvPr>
          </p:nvSpPr>
          <p:spPr>
            <a:xfrm>
              <a:off x="2473418" y="4046838"/>
              <a:ext cx="9499600" cy="406400"/>
            </a:xfrm>
            <a:prstGeom prst="rect">
              <a:avLst/>
            </a:prstGeom>
          </p:spPr>
          <p:txBody>
            <a:bodyPr/>
            <a:lstStyle>
              <a:defPPr>
                <a:defRPr lang="zh-CN"/>
              </a:defPPr>
              <a:lvl1pPr algn="l" defTabSz="914400" eaLnBrk="1" hangingPunct="1" indent="-228600" latinLnBrk="0" marL="228600" rtl="0">
                <a:lnSpc>
                  <a:spcPct val="90000"/>
                </a:lnSpc>
                <a:spcBef>
                  <a:spcPts val="1000"/>
                </a:spcBef>
                <a:buFont charset="0" pitchFamily="34" typeface="Arial"/>
                <a:buChar char="•"/>
                <a:defRPr kern="1200" sz="2800">
                  <a:solidFill>
                    <a:schemeClr val="tx1"/>
                  </a:solidFill>
                  <a:latin typeface="+mn-lt"/>
                  <a:ea typeface="+mn-ea"/>
                  <a:cs typeface="+mn-cs"/>
                </a:defRPr>
              </a:lvl1pPr>
              <a:lvl2pPr algn="l" defTabSz="914400" eaLnBrk="1" hangingPunct="1" indent="-228600" latinLnBrk="0" marL="685800" rtl="0">
                <a:lnSpc>
                  <a:spcPct val="90000"/>
                </a:lnSpc>
                <a:spcBef>
                  <a:spcPts val="500"/>
                </a:spcBef>
                <a:buFont charset="0" pitchFamily="34" typeface="Arial"/>
                <a:buChar char="•"/>
                <a:defRPr kern="1200" sz="2400">
                  <a:solidFill>
                    <a:schemeClr val="tx1"/>
                  </a:solidFill>
                  <a:latin typeface="+mn-lt"/>
                  <a:ea typeface="+mn-ea"/>
                  <a:cs typeface="+mn-cs"/>
                </a:defRPr>
              </a:lvl2pPr>
              <a:lvl3pPr algn="l" defTabSz="914400" eaLnBrk="1" hangingPunct="1" indent="-228600" latinLnBrk="0" marL="1143000" rtl="0">
                <a:lnSpc>
                  <a:spcPct val="90000"/>
                </a:lnSpc>
                <a:spcBef>
                  <a:spcPts val="500"/>
                </a:spcBef>
                <a:buFont charset="0" pitchFamily="34" typeface="Arial"/>
                <a:buChar char="•"/>
                <a:defRPr kern="1200" sz="2000">
                  <a:solidFill>
                    <a:schemeClr val="tx1"/>
                  </a:solidFill>
                  <a:latin typeface="+mn-lt"/>
                  <a:ea typeface="+mn-ea"/>
                  <a:cs typeface="+mn-cs"/>
                </a:defRPr>
              </a:lvl3pPr>
              <a:lvl4pPr algn="l" defTabSz="914400" eaLnBrk="1" hangingPunct="1" indent="-228600" latinLnBrk="0" marL="1600200" rtl="0">
                <a:lnSpc>
                  <a:spcPct val="90000"/>
                </a:lnSpc>
                <a:spcBef>
                  <a:spcPts val="500"/>
                </a:spcBef>
                <a:buFont charset="0" pitchFamily="34" typeface="Arial"/>
                <a:buChar char="•"/>
                <a:defRPr kern="1200" sz="1800">
                  <a:solidFill>
                    <a:schemeClr val="tx1"/>
                  </a:solidFill>
                  <a:latin typeface="+mn-lt"/>
                  <a:ea typeface="+mn-ea"/>
                  <a:cs typeface="+mn-cs"/>
                </a:defRPr>
              </a:lvl4pPr>
              <a:lvl5pPr algn="l" defTabSz="914400" eaLnBrk="1" hangingPunct="1" indent="-228600" latinLnBrk="0" marL="2057400" rtl="0">
                <a:lnSpc>
                  <a:spcPct val="90000"/>
                </a:lnSpc>
                <a:spcBef>
                  <a:spcPts val="500"/>
                </a:spcBef>
                <a:buFont charset="0" pitchFamily="34" typeface="Arial"/>
                <a:buChar char="•"/>
                <a:defRPr kern="1200" sz="1800">
                  <a:solidFill>
                    <a:schemeClr val="tx1"/>
                  </a:solidFill>
                  <a:latin typeface="+mn-lt"/>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indent="0" marL="0">
                <a:buNone/>
              </a:pPr>
              <a:r>
                <a:rPr altLang="en-US" lang="zh-CN" sz="2000">
                  <a:solidFill>
                    <a:srgbClr val="691D1B"/>
                  </a:solidFill>
                  <a:latin charset="-122" panose="02010600030101010101" typeface="庞门正道标题体"/>
                  <a:ea charset="-122" panose="02010600030101010101" typeface="庞门正道标题体"/>
                </a:rPr>
                <a:t>对应岗位操作中的“紧急停机情形”</a:t>
              </a:r>
              <a:endParaRPr altLang="en-US" lang="zh-CN" sz="2000">
                <a:solidFill>
                  <a:srgbClr val="691D1B"/>
                </a:solidFill>
                <a:latin charset="-122" panose="02010600030101010101" typeface="庞门正道标题体"/>
                <a:ea charset="-122" panose="02010600030101010101" typeface="庞门正道标题体"/>
              </a:endParaRPr>
            </a:p>
          </p:txBody>
        </p:sp>
      </p:grpSp>
      <p:pic>
        <p:nvPicPr>
          <p:cNvPr id="9" name="图片 8"/>
          <p:cNvPicPr>
            <a:picLocks noChangeAspect="1"/>
          </p:cNvPicPr>
          <p:nvPr/>
        </p:nvPicPr>
        <p:blipFill>
          <a:blip r:embed="rId6">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568" y="647699"/>
            <a:ext cx="3691014" cy="58356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1.</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《中华人民共和国安全生产法》</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071" y="274471"/>
            <a:ext cx="705800" cy="705800"/>
          </a:xfrm>
          <a:prstGeom prst="rect">
            <a:avLst/>
          </a:prstGeom>
        </p:spPr>
      </p:pic>
      <p:grpSp>
        <p:nvGrpSpPr>
          <p:cNvPr id="25" name="组合 24"/>
          <p:cNvGrpSpPr/>
          <p:nvPr/>
        </p:nvGrpSpPr>
        <p:grpSpPr>
          <a:xfrm>
            <a:off x="406400" y="1536700"/>
            <a:ext cx="6324600" cy="4572000"/>
            <a:chOff x="960" y="2640"/>
            <a:chExt cx="9960" cy="7200"/>
          </a:xfrm>
        </p:grpSpPr>
      </p:grpSp>
      <p:sp>
        <p:nvSpPr>
          <p:cNvPr id="28" name="文本占位符 5"/>
          <p:cNvSpPr>
            <a:spLocks noGrp="1"/>
          </p:cNvSpPr>
          <p:nvPr>
            <p:custDataLst>
              <p:tags r:id="rId9"/>
            </p:custDataLst>
          </p:nvPr>
        </p:nvSpPr>
        <p:spPr>
          <a:xfrm>
            <a:off x="558800" y="1943100"/>
            <a:ext cx="81470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《中华人民共和国安全生产法》规定，从业人员必须经专门安全培训，取得相应资格方可上岗。对应采煤机司机 “上岗条件” 中 “培训考试合格、持证上岗”，司机需主动参加矿内安全培训，不无证上岗。</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1" name="文本占位符 8"/>
          <p:cNvSpPr>
            <a:spLocks noGrp="1"/>
          </p:cNvSpPr>
          <p:nvPr>
            <p:custDataLst>
              <p:tags r:id="rId10"/>
            </p:custDataLst>
          </p:nvPr>
        </p:nvSpPr>
        <p:spPr>
          <a:xfrm>
            <a:off x="558800" y="3759200"/>
            <a:ext cx="8146415"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此法律明确从业人员有权拒绝违章指挥、强令冒险作业，如采煤机司机可拒绝 “强行截割硬岩”“带载启动” 等违规指令，发现管理人员强令违规操作时，有权拒绝并上报。</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4" name="文本占位符 11"/>
          <p:cNvSpPr>
            <a:spLocks noGrp="1"/>
          </p:cNvSpPr>
          <p:nvPr>
            <p:custDataLst>
              <p:tags r:id="rId11"/>
            </p:custDataLst>
          </p:nvPr>
        </p:nvSpPr>
        <p:spPr>
          <a:xfrm>
            <a:off x="558800" y="5397500"/>
            <a:ext cx="81470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生产经营单位需为从业人员提供符合标准的劳动防护用品，像防尘口罩、安全帽等，以保障采煤机司机在喷雾降尘不足时的健康，确保其在工作环境中的安全。</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406400" y="1536700"/>
            <a:ext cx="6324600" cy="4572000"/>
            <a:chExt cx="21600" cy="21600"/>
          </a:xfrm>
        </p:grpSpPr>
      </p:grpSp>
      <p:grpSp>
        <p:nvGrpSpPr>
          <p:cNvPr id="48" name="组合 47"/>
          <p:cNvGrpSpPr/>
          <p:nvPr/>
        </p:nvGrpSpPr>
        <p:grpSpPr>
          <a:xfrm>
            <a:off x="407670" y="3352800"/>
            <a:ext cx="6323330" cy="1181100"/>
            <a:chOff x="642" y="5280"/>
            <a:chExt cx="9958" cy="1860"/>
          </a:xfrm>
        </p:grpSpPr>
        <p:sp>
          <p:nvSpPr>
            <p:cNvPr id="30" name="文本占位符 7"/>
            <p:cNvSpPr>
              <a:spLocks noGrp="1"/>
            </p:cNvSpPr>
            <p:nvPr>
              <p:custDataLst>
                <p:tags r:id="rId12"/>
              </p:custDataLst>
            </p:nvPr>
          </p:nvSpPr>
          <p:spPr>
            <a:xfrm>
              <a:off x="880" y="528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从业人员有权拒绝违章指挥、强令冒险作业</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407670" y="4991100"/>
            <a:ext cx="6323330" cy="1104900"/>
            <a:chOff x="642" y="7860"/>
            <a:chExt cx="9958" cy="1740"/>
          </a:xfrm>
        </p:grpSpPr>
        <p:sp>
          <p:nvSpPr>
            <p:cNvPr id="33" name="文本占位符 10"/>
            <p:cNvSpPr>
              <a:spLocks noGrp="1"/>
            </p:cNvSpPr>
            <p:nvPr>
              <p:custDataLst>
                <p:tags r:id="rId13"/>
              </p:custDataLst>
            </p:nvPr>
          </p:nvSpPr>
          <p:spPr>
            <a:xfrm>
              <a:off x="880" y="7860"/>
              <a:ext cx="9720" cy="640"/>
            </a:xfrm>
            <a:prstGeom prst="rect">
              <a:avLst/>
            </a:prstGeom>
            <a:noFill/>
          </p:spPr>
          <p:txBody>
            <a:bodyPr anchor="t" bIns="0" lIns="0" rIns="0" rtlCol="0" tIns="0" vert="horz">
              <a:normAutofit fontScale="90000"/>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生产经营单位需为从业人员提供符合标准的劳动防护用品</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407670" y="1536700"/>
            <a:ext cx="11600815" cy="4559300"/>
            <a:chOff x="642" y="2420"/>
            <a:chExt cx="18269" cy="7180"/>
          </a:xfrm>
        </p:grpSpPr>
        <p:grpSp>
          <p:nvGrpSpPr>
            <p:cNvPr id="47" name="组合 46"/>
            <p:cNvGrpSpPr/>
            <p:nvPr/>
          </p:nvGrpSpPr>
          <p:grpSpPr>
            <a:xfrm>
              <a:off x="642" y="2420"/>
              <a:ext cx="9958" cy="2022"/>
              <a:chOff x="642" y="2420"/>
              <a:chExt cx="9958" cy="2022"/>
            </a:xfrm>
          </p:grpSpPr>
          <p:sp>
            <p:nvSpPr>
              <p:cNvPr id="27" name="文本占位符 4"/>
              <p:cNvSpPr>
                <a:spLocks noGrp="1"/>
              </p:cNvSpPr>
              <p:nvPr>
                <p:custDataLst>
                  <p:tags r:id="rId14"/>
                </p:custDataLst>
              </p:nvPr>
            </p:nvSpPr>
            <p:spPr>
              <a:xfrm>
                <a:off x="880" y="242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2000">
                    <a:solidFill>
                      <a:srgbClr val="C00000"/>
                    </a:solidFill>
                    <a:latin charset="-122" panose="020b0503020204020204" pitchFamily="34" typeface="微软雅黑"/>
                    <a:ea charset="-122" panose="020b0503020204020204" pitchFamily="34" typeface="微软雅黑"/>
                  </a:rPr>
                  <a:t>从业人员须经专门安全培训并取得相应资格上岗</a:t>
                </a: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descr="downloaded-image" id="51" name="图片 50"/>
            <p:cNvPicPr>
              <a:picLocks noChangeAspect="1"/>
            </p:cNvPicPr>
            <p:nvPr/>
          </p:nvPicPr>
          <p:blipFill>
            <a:blip r:embed="rId15"/>
            <a:stretch>
              <a:fillRect/>
            </a:stretch>
          </p:blipFill>
          <p:spPr>
            <a:xfrm>
              <a:off x="14279" y="2784"/>
              <a:ext cx="4632" cy="6817"/>
            </a:xfrm>
            <a:prstGeom prst="rect">
              <a:avLst/>
            </a:prstGeom>
          </p:spPr>
        </p:pic>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52"/>
                                        </p:tgtEl>
                                        <p:attrNameLst>
                                          <p:attrName>style.visibility</p:attrName>
                                        </p:attrNameLst>
                                      </p:cBhvr>
                                      <p:to>
                                        <p:strVal val="visible"/>
                                      </p:to>
                                    </p:set>
                                    <p:anim calcmode="lin" valueType="num">
                                      <p:cBhvr additive="base">
                                        <p:cTn dur="500" fill="hold" id="32"/>
                                        <p:tgtEl>
                                          <p:spTgt spid="52"/>
                                        </p:tgtEl>
                                        <p:attrNameLst>
                                          <p:attrName>ppt_x</p:attrName>
                                        </p:attrNameLst>
                                      </p:cBhvr>
                                      <p:tavLst>
                                        <p:tav tm="0">
                                          <p:val>
                                            <p:strVal val="#ppt_x"/>
                                          </p:val>
                                        </p:tav>
                                        <p:tav tm="100000">
                                          <p:val>
                                            <p:strVal val="#ppt_x"/>
                                          </p:val>
                                        </p:tav>
                                      </p:tavLst>
                                    </p:anim>
                                    <p:anim calcmode="lin" valueType="num">
                                      <p:cBhvr additive="base">
                                        <p:cTn dur="500" fill="hold" id="33"/>
                                        <p:tgtEl>
                                          <p:spTgt spid="52"/>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28"/>
                                        </p:tgtEl>
                                        <p:attrNameLst>
                                          <p:attrName>style.visibility</p:attrName>
                                        </p:attrNameLst>
                                      </p:cBhvr>
                                      <p:to>
                                        <p:strVal val="visible"/>
                                      </p:to>
                                    </p:set>
                                    <p:animEffect filter="fade" transition="in">
                                      <p:cBhvr>
                                        <p:cTn dur="1000" id="38"/>
                                        <p:tgtEl>
                                          <p:spTgt spid="28"/>
                                        </p:tgtEl>
                                      </p:cBhvr>
                                    </p:animEffect>
                                    <p:anim calcmode="lin" valueType="num">
                                      <p:cBhvr>
                                        <p:cTn dur="1000" fill="hold" id="39"/>
                                        <p:tgtEl>
                                          <p:spTgt spid="28"/>
                                        </p:tgtEl>
                                        <p:attrNameLst>
                                          <p:attrName>ppt_x</p:attrName>
                                        </p:attrNameLst>
                                      </p:cBhvr>
                                      <p:tavLst>
                                        <p:tav tm="0">
                                          <p:val>
                                            <p:strVal val="#ppt_x"/>
                                          </p:val>
                                        </p:tav>
                                        <p:tav tm="100000">
                                          <p:val>
                                            <p:strVal val="#ppt_x"/>
                                          </p:val>
                                        </p:tav>
                                      </p:tavLst>
                                    </p:anim>
                                    <p:anim calcmode="lin" valueType="num">
                                      <p:cBhvr>
                                        <p:cTn dur="1000" fill="hold" id="40"/>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1" nodeType="clickPar">
                      <p:stCondLst>
                        <p:cond delay="indefinite"/>
                        <p:cond delay="0" evt="onBegin">
                          <p:tn val="40"/>
                        </p:cond>
                      </p:stCondLst>
                      <p:childTnLst>
                        <p:par>
                          <p:cTn fill="hold" id="42">
                            <p:stCondLst>
                              <p:cond delay="0"/>
                            </p:stCondLst>
                            <p:childTnLst>
                              <p:par>
                                <p:cTn fill="hold" id="43" nodeType="clickEffect" presetClass="entr" presetID="42" presetSubtype="0">
                                  <p:stCondLst>
                                    <p:cond delay="0"/>
                                  </p:stCondLst>
                                  <p:childTnLst>
                                    <p:set>
                                      <p:cBhvr>
                                        <p:cTn dur="1" fill="hold" id="44">
                                          <p:stCondLst>
                                            <p:cond delay="0"/>
                                          </p:stCondLst>
                                        </p:cTn>
                                        <p:tgtEl>
                                          <p:spTgt spid="48"/>
                                        </p:tgtEl>
                                        <p:attrNameLst>
                                          <p:attrName>style.visibility</p:attrName>
                                        </p:attrNameLst>
                                      </p:cBhvr>
                                      <p:to>
                                        <p:strVal val="visible"/>
                                      </p:to>
                                    </p:set>
                                    <p:animEffect filter="fade" transition="in">
                                      <p:cBhvr>
                                        <p:cTn dur="1000" id="45"/>
                                        <p:tgtEl>
                                          <p:spTgt spid="48"/>
                                        </p:tgtEl>
                                      </p:cBhvr>
                                    </p:animEffect>
                                    <p:anim calcmode="lin" valueType="num">
                                      <p:cBhvr>
                                        <p:cTn dur="1000" fill="hold" id="46"/>
                                        <p:tgtEl>
                                          <p:spTgt spid="48"/>
                                        </p:tgtEl>
                                        <p:attrNameLst>
                                          <p:attrName>ppt_x</p:attrName>
                                        </p:attrNameLst>
                                      </p:cBhvr>
                                      <p:tavLst>
                                        <p:tav tm="0">
                                          <p:val>
                                            <p:strVal val="#ppt_x"/>
                                          </p:val>
                                        </p:tav>
                                        <p:tav tm="100000">
                                          <p:val>
                                            <p:strVal val="#ppt_x"/>
                                          </p:val>
                                        </p:tav>
                                      </p:tavLst>
                                    </p:anim>
                                    <p:anim calcmode="lin" valueType="num">
                                      <p:cBhvr>
                                        <p:cTn dur="1000" fill="hold" id="47"/>
                                        <p:tgtEl>
                                          <p:spTgt spid="48"/>
                                        </p:tgtEl>
                                        <p:attrNameLst>
                                          <p:attrName>ppt_y</p:attrName>
                                        </p:attrNameLst>
                                      </p:cBhvr>
                                      <p:tavLst>
                                        <p:tav tm="0">
                                          <p:val>
                                            <p:strVal val="#ppt_y+.1"/>
                                          </p:val>
                                        </p:tav>
                                        <p:tav tm="100000">
                                          <p:val>
                                            <p:strVal val="#ppt_y"/>
                                          </p:val>
                                        </p:tav>
                                      </p:tavLst>
                                    </p:anim>
                                  </p:childTnLst>
                                </p:cTn>
                              </p:par>
                            </p:childTnLst>
                          </p:cTn>
                        </p:par>
                      </p:childTnLst>
                    </p:cTn>
                  </p:par>
                  <p:par>
                    <p:cTn fill="hold" id="48" nodeType="clickPar">
                      <p:stCondLst>
                        <p:cond delay="indefinite"/>
                        <p:cond delay="0" evt="onBegin">
                          <p:tn val="47"/>
                        </p:cond>
                      </p:stCondLst>
                      <p:childTnLst>
                        <p:par>
                          <p:cTn fill="hold" id="49">
                            <p:stCondLst>
                              <p:cond delay="0"/>
                            </p:stCondLst>
                            <p:childTnLst>
                              <p:par>
                                <p:cTn fill="hold" grpId="0" id="50" nodeType="clickEffect" presetClass="entr" presetID="42"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1000" id="52"/>
                                        <p:tgtEl>
                                          <p:spTgt spid="31"/>
                                        </p:tgtEl>
                                      </p:cBhvr>
                                    </p:animEffect>
                                    <p:anim calcmode="lin" valueType="num">
                                      <p:cBhvr>
                                        <p:cTn dur="1000" fill="hold" id="53"/>
                                        <p:tgtEl>
                                          <p:spTgt spid="31"/>
                                        </p:tgtEl>
                                        <p:attrNameLst>
                                          <p:attrName>ppt_x</p:attrName>
                                        </p:attrNameLst>
                                      </p:cBhvr>
                                      <p:tavLst>
                                        <p:tav tm="0">
                                          <p:val>
                                            <p:strVal val="#ppt_x"/>
                                          </p:val>
                                        </p:tav>
                                        <p:tav tm="100000">
                                          <p:val>
                                            <p:strVal val="#ppt_x"/>
                                          </p:val>
                                        </p:tav>
                                      </p:tavLst>
                                    </p:anim>
                                    <p:anim calcmode="lin" valueType="num">
                                      <p:cBhvr>
                                        <p:cTn dur="1000" fill="hold" id="54"/>
                                        <p:tgtEl>
                                          <p:spTgt spid="31"/>
                                        </p:tgtEl>
                                        <p:attrNameLst>
                                          <p:attrName>ppt_y</p:attrName>
                                        </p:attrNameLst>
                                      </p:cBhvr>
                                      <p:tavLst>
                                        <p:tav tm="0">
                                          <p:val>
                                            <p:strVal val="#ppt_y+.1"/>
                                          </p:val>
                                        </p:tav>
                                        <p:tav tm="100000">
                                          <p:val>
                                            <p:strVal val="#ppt_y"/>
                                          </p:val>
                                        </p:tav>
                                      </p:tavLst>
                                    </p:anim>
                                  </p:childTnLst>
                                </p:cTn>
                              </p:par>
                            </p:childTnLst>
                          </p:cTn>
                        </p:par>
                      </p:childTnLst>
                    </p:cTn>
                  </p:par>
                  <p:par>
                    <p:cTn fill="hold" id="55" nodeType="clickPar">
                      <p:stCondLst>
                        <p:cond delay="indefinite"/>
                        <p:cond delay="0" evt="onBegin">
                          <p:tn val="54"/>
                        </p:cond>
                      </p:stCondLst>
                      <p:childTnLst>
                        <p:par>
                          <p:cTn fill="hold" id="56">
                            <p:stCondLst>
                              <p:cond delay="0"/>
                            </p:stCondLst>
                            <p:childTnLst>
                              <p:par>
                                <p:cTn fill="hold"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1000" id="59"/>
                                        <p:tgtEl>
                                          <p:spTgt spid="49"/>
                                        </p:tgtEl>
                                      </p:cBhvr>
                                    </p:animEffect>
                                    <p:anim calcmode="lin" valueType="num">
                                      <p:cBhvr>
                                        <p:cTn dur="1000" fill="hold" id="60"/>
                                        <p:tgtEl>
                                          <p:spTgt spid="49"/>
                                        </p:tgtEl>
                                        <p:attrNameLst>
                                          <p:attrName>ppt_x</p:attrName>
                                        </p:attrNameLst>
                                      </p:cBhvr>
                                      <p:tavLst>
                                        <p:tav tm="0">
                                          <p:val>
                                            <p:strVal val="#ppt_x"/>
                                          </p:val>
                                        </p:tav>
                                        <p:tav tm="100000">
                                          <p:val>
                                            <p:strVal val="#ppt_x"/>
                                          </p:val>
                                        </p:tav>
                                      </p:tavLst>
                                    </p:anim>
                                    <p:anim calcmode="lin" valueType="num">
                                      <p:cBhvr>
                                        <p:cTn dur="10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nodeType="clickPar">
                      <p:stCondLst>
                        <p:cond delay="indefinite"/>
                        <p:cond delay="0" evt="onBegin">
                          <p:tn val="61"/>
                        </p:cond>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1000" id="66"/>
                                        <p:tgtEl>
                                          <p:spTgt spid="34"/>
                                        </p:tgtEl>
                                      </p:cBhvr>
                                    </p:animEffect>
                                    <p:anim calcmode="lin" valueType="num">
                                      <p:cBhvr>
                                        <p:cTn dur="1000" fill="hold" id="67"/>
                                        <p:tgtEl>
                                          <p:spTgt spid="34"/>
                                        </p:tgtEl>
                                        <p:attrNameLst>
                                          <p:attrName>ppt_x</p:attrName>
                                        </p:attrNameLst>
                                      </p:cBhvr>
                                      <p:tavLst>
                                        <p:tav tm="0">
                                          <p:val>
                                            <p:strVal val="#ppt_x"/>
                                          </p:val>
                                        </p:tav>
                                        <p:tav tm="100000">
                                          <p:val>
                                            <p:strVal val="#ppt_x"/>
                                          </p:val>
                                        </p:tav>
                                      </p:tavLst>
                                    </p:anim>
                                    <p:anim calcmode="lin" valueType="num">
                                      <p:cBhvr>
                                        <p:cTn dur="1000" fill="hold" id="68"/>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P grpId="0" spid="34"/>
    </p:bldLst>
  </p:timing>
</p:sld>
</file>

<file path=ppt/slides/slide8.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331720" cy="32194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2.</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《煤矿安全规程》</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6"/>
            </p:custDataLst>
          </p:nvPr>
        </p:nvSpPr>
        <p:spPr>
          <a:xfrm>
            <a:off x="3448050" y="19431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《煤矿安全规程》规定，电动机、开关附近</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20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米内风流中瓦斯浓度达到</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1.5%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时，必须停止运转、切断电源、撤出人员，对应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5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条，采煤机司机要严格执行。</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1" name="文本占位符 8"/>
          <p:cNvSpPr>
            <a:spLocks noGrp="1"/>
          </p:cNvSpPr>
          <p:nvPr>
            <p:custDataLst>
              <p:tags r:id="rId7"/>
            </p:custDataLst>
          </p:nvPr>
        </p:nvSpPr>
        <p:spPr>
          <a:xfrm>
            <a:off x="3448050" y="37592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规程要求采煤机截煤时必须开启喷雾装置，无水或喷雾损坏时停机，对应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6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条，司机需将此条款融入日常操作，作业中确认喷雾正常。</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sp>
        <p:nvSpPr>
          <p:cNvPr id="34" name="文本占位符 11"/>
          <p:cNvSpPr>
            <a:spLocks noGrp="1"/>
          </p:cNvSpPr>
          <p:nvPr>
            <p:custDataLst>
              <p:tags r:id="rId8"/>
            </p:custDataLst>
          </p:nvPr>
        </p:nvSpPr>
        <p:spPr>
          <a:xfrm>
            <a:off x="3448050" y="539750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当采煤机停止工作或检修时，必须切断电源、打开隔离开关，对应</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安全规定</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第</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7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条，司机要在日常操作中严格遵守，严禁违反规程操作。</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3295650" y="1536700"/>
            <a:ext cx="6324600" cy="4572000"/>
            <a:chExt cx="21600" cy="21600"/>
          </a:xfrm>
        </p:grpSpPr>
      </p:grpSp>
      <p:grpSp>
        <p:nvGrpSpPr>
          <p:cNvPr id="48" name="组合 47"/>
          <p:cNvGrpSpPr/>
          <p:nvPr/>
        </p:nvGrpSpPr>
        <p:grpSpPr>
          <a:xfrm>
            <a:off x="3296920" y="3352800"/>
            <a:ext cx="6323330" cy="1181100"/>
            <a:chOff x="642" y="5280"/>
            <a:chExt cx="9958" cy="1860"/>
          </a:xfrm>
        </p:grpSpPr>
        <p:sp>
          <p:nvSpPr>
            <p:cNvPr id="30" name="文本占位符 7"/>
            <p:cNvSpPr>
              <a:spLocks noGrp="1"/>
            </p:cNvSpPr>
            <p:nvPr>
              <p:custDataLst>
                <p:tags r:id="rId9"/>
              </p:custDataLst>
            </p:nvPr>
          </p:nvSpPr>
          <p:spPr>
            <a:xfrm>
              <a:off x="880" y="528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采煤机截煤时喷雾装置的使用要求</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3296920" y="4991100"/>
            <a:ext cx="6323330" cy="1104900"/>
            <a:chOff x="642" y="7860"/>
            <a:chExt cx="9958" cy="1740"/>
          </a:xfrm>
        </p:grpSpPr>
        <p:sp>
          <p:nvSpPr>
            <p:cNvPr id="33" name="文本占位符 10"/>
            <p:cNvSpPr>
              <a:spLocks noGrp="1"/>
            </p:cNvSpPr>
            <p:nvPr>
              <p:custDataLst>
                <p:tags r:id="rId10"/>
              </p:custDataLst>
            </p:nvPr>
          </p:nvSpPr>
          <p:spPr>
            <a:xfrm>
              <a:off x="880" y="7860"/>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采煤机停止工作或检修时的电源操作要求</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0" y="1143000"/>
            <a:ext cx="10349230" cy="5715000"/>
            <a:chOff x="0" y="1800"/>
            <a:chExt cx="16298" cy="9000"/>
          </a:xfrm>
        </p:grpSpPr>
        <p:grpSp>
          <p:nvGrpSpPr>
            <p:cNvPr id="47" name="组合 46"/>
            <p:cNvGrpSpPr/>
            <p:nvPr/>
          </p:nvGrpSpPr>
          <p:grpSpPr>
            <a:xfrm>
              <a:off x="5192" y="2420"/>
              <a:ext cx="11107" cy="2023"/>
              <a:chOff x="642" y="2420"/>
              <a:chExt cx="11107" cy="2023"/>
            </a:xfrm>
          </p:grpSpPr>
          <p:sp>
            <p:nvSpPr>
              <p:cNvPr id="27" name="文本占位符 4"/>
              <p:cNvSpPr>
                <a:spLocks noGrp="1"/>
              </p:cNvSpPr>
              <p:nvPr>
                <p:custDataLst>
                  <p:tags r:id="rId11"/>
                </p:custDataLst>
              </p:nvPr>
            </p:nvSpPr>
            <p:spPr>
              <a:xfrm>
                <a:off x="880" y="2420"/>
                <a:ext cx="10869" cy="640"/>
              </a:xfrm>
              <a:prstGeom prst="rect">
                <a:avLst/>
              </a:prstGeom>
              <a:noFill/>
            </p:spPr>
            <p:txBody>
              <a:bodyPr anchor="t" bIns="0" lIns="0" rIns="0" rtlCol="0" tIns="0" vert="horz"/>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1800">
                    <a:solidFill>
                      <a:srgbClr val="C00000"/>
                    </a:solidFill>
                    <a:latin charset="-122" panose="020b0503020204020204" pitchFamily="34" typeface="微软雅黑"/>
                    <a:ea charset="-122" panose="020b0503020204020204" pitchFamily="34" typeface="微软雅黑"/>
                  </a:rPr>
                  <a:t>电动机、开关附近</a:t>
                </a:r>
                <a:r>
                  <a:rPr altLang="zh-CN" b="1" lang="en-US" sz="1800">
                    <a:solidFill>
                      <a:srgbClr val="C00000"/>
                    </a:solidFill>
                    <a:latin charset="-122" panose="020b0503020204020204" pitchFamily="34" typeface="微软雅黑"/>
                    <a:ea charset="-122" panose="020b0503020204020204" pitchFamily="34" typeface="微软雅黑"/>
                  </a:rPr>
                  <a:t> 20 </a:t>
                </a:r>
                <a:r>
                  <a:rPr altLang="en-US" b="1" lang="zh-CN" sz="1800">
                    <a:solidFill>
                      <a:srgbClr val="C00000"/>
                    </a:solidFill>
                    <a:latin charset="-122" panose="020b0503020204020204" pitchFamily="34" typeface="微软雅黑"/>
                    <a:ea charset="-122" panose="020b0503020204020204" pitchFamily="34" typeface="微软雅黑"/>
                  </a:rPr>
                  <a:t>米内风流中瓦斯浓度达到</a:t>
                </a:r>
                <a:r>
                  <a:rPr altLang="zh-CN" b="1" lang="en-US" sz="1800">
                    <a:solidFill>
                      <a:srgbClr val="C00000"/>
                    </a:solidFill>
                    <a:latin charset="-122" panose="020b0503020204020204" pitchFamily="34" typeface="微软雅黑"/>
                    <a:ea charset="-122" panose="020b0503020204020204" pitchFamily="34" typeface="微软雅黑"/>
                  </a:rPr>
                  <a:t> 1.5% </a:t>
                </a:r>
                <a:r>
                  <a:rPr altLang="en-US" b="1" lang="zh-CN" sz="1800">
                    <a:solidFill>
                      <a:srgbClr val="C00000"/>
                    </a:solidFill>
                    <a:latin charset="-122" panose="020b0503020204020204" pitchFamily="34" typeface="微软雅黑"/>
                    <a:ea charset="-122" panose="020b0503020204020204" pitchFamily="34" typeface="微软雅黑"/>
                  </a:rPr>
                  <a:t>时的操作要求</a:t>
                </a:r>
                <a:endParaRPr altLang="en-US" b="1" lang="zh-CN" sz="1800">
                  <a:solidFill>
                    <a:srgbClr val="C00000"/>
                  </a:solidFill>
                  <a:latin charset="-122" panose="020b0503020204020204" pitchFamily="34" typeface="微软雅黑"/>
                  <a:ea charset="-122" panose="020b0503020204020204" pitchFamily="34" typeface="微软雅黑"/>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descr="43d17eb31fcf08bba65d56b8c6d41df2" id="17" name="内容占位符 16"/>
            <p:cNvPicPr>
              <a:picLocks noChangeAspect="1"/>
            </p:cNvPicPr>
            <p:nvPr>
              <p:custDataLst>
                <p:tags r:id="rId13"/>
              </p:custDataLst>
            </p:nvPr>
          </p:nvPicPr>
          <p:blipFill>
            <a:blip r:embed="rId12"/>
            <a:srcRect l="10578" r="10578"/>
            <a:stretch>
              <a:fillRect/>
            </a:stretch>
          </p:blipFill>
          <p:spPr>
            <a:xfrm>
              <a:off x="0" y="1800"/>
              <a:ext cx="4700" cy="9000"/>
            </a:xfrm>
            <a:custGeom>
              <a:avLst>
                <a:gd fmla="val 0" name="connisteX0"/>
                <a:gd fmla="val 0" name="connsiteY0"/>
                <a:gd fmla="val 100000" name="connisteX1"/>
                <a:gd fmla="val 0" name="connsiteY1"/>
                <a:gd fmla="val 100000" name="connisteX2"/>
                <a:gd fmla="val 100000" name="connsiteY2"/>
                <a:gd fmla="val 0" name="connisteX3"/>
                <a:gd fmla="val 100000" name="connsiteY3"/>
                <a:gd fmla="val 0" name="connisteX4"/>
                <a:gd fmla="val 0" name="connsiteY4"/>
              </a:avLst>
              <a:gdLst>
                <a:gd fmla="*/ 0 w 3581400" name="connisteX0-1"/>
                <a:gd fmla="*/ 0 h 6858000" name="connsiteY0-2"/>
                <a:gd fmla="*/ 3581400 w 3581400" name="connisteX1-3"/>
                <a:gd fmla="*/ 0 h 6858000" name="connsiteY1-4"/>
                <a:gd fmla="*/ 3581400 w 3581400" name="connisteX2-5"/>
                <a:gd fmla="*/ 6858000 h 6858000" name="connsiteY2-6"/>
                <a:gd fmla="*/ 0 w 3581400" name="connisteX3-7"/>
                <a:gd fmla="*/ 6858000 h 6858000" name="connsiteY3-8"/>
                <a:gd fmla="*/ 0 w 3581400" name="connisteX4-9"/>
                <a:gd fmla="*/ 0 h 6858000" name="connsiteY4-10"/>
              </a:gd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rect b="b" l="l" r="r" t="t"/>
              <a:pathLst>
                <a:path h="6858000" w="3581400">
                  <a:moveTo>
                    <a:pt x="0" y="0"/>
                  </a:moveTo>
                  <a:lnTo>
                    <a:pt x="3581400" y="0"/>
                  </a:lnTo>
                  <a:lnTo>
                    <a:pt x="3581400" y="6858000"/>
                  </a:lnTo>
                  <a:lnTo>
                    <a:pt x="0" y="6858000"/>
                  </a:lnTo>
                  <a:lnTo>
                    <a:pt x="0" y="0"/>
                  </a:lnTo>
                  <a:close/>
                </a:path>
                <a:path h="6858000" w="3581400">
                  <a:moveTo>
                    <a:pt x="0" y="0"/>
                  </a:moveTo>
                  <a:lnTo>
                    <a:pt x="3581400" y="0"/>
                  </a:lnTo>
                  <a:lnTo>
                    <a:pt x="3581400" y="6858000"/>
                  </a:lnTo>
                  <a:lnTo>
                    <a:pt x="0" y="6858000"/>
                  </a:lnTo>
                  <a:lnTo>
                    <a:pt x="0" y="0"/>
                  </a:lnTo>
                  <a:close/>
                </a:path>
              </a:pathLst>
            </a:custGeom>
            <a:solidFill>
              <a:srgbClr val="DDDDDD"/>
            </a:solidFill>
            <a:ln>
              <a:noFill/>
            </a:ln>
          </p:spPr>
        </p:pic>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2" presetSubtype="4">
                                  <p:stCondLst>
                                    <p:cond delay="0"/>
                                  </p:stCondLst>
                                  <p:childTnLst>
                                    <p:set>
                                      <p:cBhvr>
                                        <p:cTn dur="1" fill="hold" id="31">
                                          <p:stCondLst>
                                            <p:cond delay="0"/>
                                          </p:stCondLst>
                                        </p:cTn>
                                        <p:tgtEl>
                                          <p:spTgt spid="3"/>
                                        </p:tgtEl>
                                        <p:attrNameLst>
                                          <p:attrName>style.visibility</p:attrName>
                                        </p:attrNameLst>
                                      </p:cBhvr>
                                      <p:to>
                                        <p:strVal val="visible"/>
                                      </p:to>
                                    </p:set>
                                    <p:anim calcmode="lin" valueType="num">
                                      <p:cBhvr additive="base">
                                        <p:cTn dur="500" fill="hold" id="32"/>
                                        <p:tgtEl>
                                          <p:spTgt spid="3"/>
                                        </p:tgtEl>
                                        <p:attrNameLst>
                                          <p:attrName>ppt_x</p:attrName>
                                        </p:attrNameLst>
                                      </p:cBhvr>
                                      <p:tavLst>
                                        <p:tav tm="0">
                                          <p:val>
                                            <p:strVal val="#ppt_x"/>
                                          </p:val>
                                        </p:tav>
                                        <p:tav tm="100000">
                                          <p:val>
                                            <p:strVal val="#ppt_x"/>
                                          </p:val>
                                        </p:tav>
                                      </p:tavLst>
                                    </p:anim>
                                    <p:anim calcmode="lin" valueType="num">
                                      <p:cBhvr additive="base">
                                        <p:cTn dur="500" fill="hold" id="33"/>
                                        <p:tgtEl>
                                          <p:spTgt spid="3"/>
                                        </p:tgtEl>
                                        <p:attrNameLst>
                                          <p:attrName>ppt_y</p:attrName>
                                        </p:attrNameLst>
                                      </p:cBhvr>
                                      <p:tavLst>
                                        <p:tav tm="0">
                                          <p:val>
                                            <p:strVal val="1+#ppt_h/2"/>
                                          </p:val>
                                        </p:tav>
                                        <p:tav tm="100000">
                                          <p:val>
                                            <p:strVal val="#ppt_y"/>
                                          </p:val>
                                        </p:tav>
                                      </p:tavLst>
                                    </p:anim>
                                  </p:childTnLst>
                                </p:cTn>
                              </p:par>
                            </p:childTnLst>
                          </p:cTn>
                        </p:par>
                      </p:childTnLst>
                    </p:cTn>
                  </p:par>
                  <p:par>
                    <p:cTn fill="hold" id="34" nodeType="clickPar">
                      <p:stCondLst>
                        <p:cond delay="indefinite"/>
                        <p:cond delay="0" evt="onBegin">
                          <p:tn val="33"/>
                        </p:cond>
                      </p:stCondLst>
                      <p:childTnLst>
                        <p:par>
                          <p:cTn fill="hold" id="35">
                            <p:stCondLst>
                              <p:cond delay="0"/>
                            </p:stCondLst>
                            <p:childTnLst>
                              <p:par>
                                <p:cTn fill="hold" grpId="0" id="36" nodeType="clickEffect" presetClass="entr" presetID="42" presetSubtype="0">
                                  <p:stCondLst>
                                    <p:cond delay="0"/>
                                  </p:stCondLst>
                                  <p:childTnLst>
                                    <p:set>
                                      <p:cBhvr>
                                        <p:cTn dur="1" fill="hold" id="37">
                                          <p:stCondLst>
                                            <p:cond delay="0"/>
                                          </p:stCondLst>
                                        </p:cTn>
                                        <p:tgtEl>
                                          <p:spTgt spid="28"/>
                                        </p:tgtEl>
                                        <p:attrNameLst>
                                          <p:attrName>style.visibility</p:attrName>
                                        </p:attrNameLst>
                                      </p:cBhvr>
                                      <p:to>
                                        <p:strVal val="visible"/>
                                      </p:to>
                                    </p:set>
                                    <p:animEffect filter="fade" transition="in">
                                      <p:cBhvr>
                                        <p:cTn dur="1000" id="38"/>
                                        <p:tgtEl>
                                          <p:spTgt spid="28"/>
                                        </p:tgtEl>
                                      </p:cBhvr>
                                    </p:animEffect>
                                    <p:anim calcmode="lin" valueType="num">
                                      <p:cBhvr>
                                        <p:cTn dur="1000" fill="hold" id="39"/>
                                        <p:tgtEl>
                                          <p:spTgt spid="28"/>
                                        </p:tgtEl>
                                        <p:attrNameLst>
                                          <p:attrName>ppt_x</p:attrName>
                                        </p:attrNameLst>
                                      </p:cBhvr>
                                      <p:tavLst>
                                        <p:tav tm="0">
                                          <p:val>
                                            <p:strVal val="#ppt_x"/>
                                          </p:val>
                                        </p:tav>
                                        <p:tav tm="100000">
                                          <p:val>
                                            <p:strVal val="#ppt_x"/>
                                          </p:val>
                                        </p:tav>
                                      </p:tavLst>
                                    </p:anim>
                                    <p:anim calcmode="lin" valueType="num">
                                      <p:cBhvr>
                                        <p:cTn dur="1000" fill="hold" id="40"/>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1" nodeType="clickPar">
                      <p:stCondLst>
                        <p:cond delay="indefinite"/>
                        <p:cond delay="0" evt="onBegin">
                          <p:tn val="40"/>
                        </p:cond>
                      </p:stCondLst>
                      <p:childTnLst>
                        <p:par>
                          <p:cTn fill="hold" id="42">
                            <p:stCondLst>
                              <p:cond delay="0"/>
                            </p:stCondLst>
                            <p:childTnLst>
                              <p:par>
                                <p:cTn fill="hold" id="43" nodeType="clickEffect" presetClass="entr" presetID="42" presetSubtype="0">
                                  <p:stCondLst>
                                    <p:cond delay="0"/>
                                  </p:stCondLst>
                                  <p:childTnLst>
                                    <p:set>
                                      <p:cBhvr>
                                        <p:cTn dur="1" fill="hold" id="44">
                                          <p:stCondLst>
                                            <p:cond delay="0"/>
                                          </p:stCondLst>
                                        </p:cTn>
                                        <p:tgtEl>
                                          <p:spTgt spid="48"/>
                                        </p:tgtEl>
                                        <p:attrNameLst>
                                          <p:attrName>style.visibility</p:attrName>
                                        </p:attrNameLst>
                                      </p:cBhvr>
                                      <p:to>
                                        <p:strVal val="visible"/>
                                      </p:to>
                                    </p:set>
                                    <p:animEffect filter="fade" transition="in">
                                      <p:cBhvr>
                                        <p:cTn dur="1000" id="45"/>
                                        <p:tgtEl>
                                          <p:spTgt spid="48"/>
                                        </p:tgtEl>
                                      </p:cBhvr>
                                    </p:animEffect>
                                    <p:anim calcmode="lin" valueType="num">
                                      <p:cBhvr>
                                        <p:cTn dur="1000" fill="hold" id="46"/>
                                        <p:tgtEl>
                                          <p:spTgt spid="48"/>
                                        </p:tgtEl>
                                        <p:attrNameLst>
                                          <p:attrName>ppt_x</p:attrName>
                                        </p:attrNameLst>
                                      </p:cBhvr>
                                      <p:tavLst>
                                        <p:tav tm="0">
                                          <p:val>
                                            <p:strVal val="#ppt_x"/>
                                          </p:val>
                                        </p:tav>
                                        <p:tav tm="100000">
                                          <p:val>
                                            <p:strVal val="#ppt_x"/>
                                          </p:val>
                                        </p:tav>
                                      </p:tavLst>
                                    </p:anim>
                                    <p:anim calcmode="lin" valueType="num">
                                      <p:cBhvr>
                                        <p:cTn dur="1000" fill="hold" id="47"/>
                                        <p:tgtEl>
                                          <p:spTgt spid="48"/>
                                        </p:tgtEl>
                                        <p:attrNameLst>
                                          <p:attrName>ppt_y</p:attrName>
                                        </p:attrNameLst>
                                      </p:cBhvr>
                                      <p:tavLst>
                                        <p:tav tm="0">
                                          <p:val>
                                            <p:strVal val="#ppt_y+.1"/>
                                          </p:val>
                                        </p:tav>
                                        <p:tav tm="100000">
                                          <p:val>
                                            <p:strVal val="#ppt_y"/>
                                          </p:val>
                                        </p:tav>
                                      </p:tavLst>
                                    </p:anim>
                                  </p:childTnLst>
                                </p:cTn>
                              </p:par>
                            </p:childTnLst>
                          </p:cTn>
                        </p:par>
                      </p:childTnLst>
                    </p:cTn>
                  </p:par>
                  <p:par>
                    <p:cTn fill="hold" id="48" nodeType="clickPar">
                      <p:stCondLst>
                        <p:cond delay="indefinite"/>
                        <p:cond delay="0" evt="onBegin">
                          <p:tn val="47"/>
                        </p:cond>
                      </p:stCondLst>
                      <p:childTnLst>
                        <p:par>
                          <p:cTn fill="hold" id="49">
                            <p:stCondLst>
                              <p:cond delay="0"/>
                            </p:stCondLst>
                            <p:childTnLst>
                              <p:par>
                                <p:cTn fill="hold" grpId="0" id="50" nodeType="clickEffect" presetClass="entr" presetID="42" presetSubtype="0">
                                  <p:stCondLst>
                                    <p:cond delay="0"/>
                                  </p:stCondLst>
                                  <p:childTnLst>
                                    <p:set>
                                      <p:cBhvr>
                                        <p:cTn dur="1" fill="hold" id="51">
                                          <p:stCondLst>
                                            <p:cond delay="0"/>
                                          </p:stCondLst>
                                        </p:cTn>
                                        <p:tgtEl>
                                          <p:spTgt spid="31"/>
                                        </p:tgtEl>
                                        <p:attrNameLst>
                                          <p:attrName>style.visibility</p:attrName>
                                        </p:attrNameLst>
                                      </p:cBhvr>
                                      <p:to>
                                        <p:strVal val="visible"/>
                                      </p:to>
                                    </p:set>
                                    <p:animEffect filter="fade" transition="in">
                                      <p:cBhvr>
                                        <p:cTn dur="1000" id="52"/>
                                        <p:tgtEl>
                                          <p:spTgt spid="31"/>
                                        </p:tgtEl>
                                      </p:cBhvr>
                                    </p:animEffect>
                                    <p:anim calcmode="lin" valueType="num">
                                      <p:cBhvr>
                                        <p:cTn dur="1000" fill="hold" id="53"/>
                                        <p:tgtEl>
                                          <p:spTgt spid="31"/>
                                        </p:tgtEl>
                                        <p:attrNameLst>
                                          <p:attrName>ppt_x</p:attrName>
                                        </p:attrNameLst>
                                      </p:cBhvr>
                                      <p:tavLst>
                                        <p:tav tm="0">
                                          <p:val>
                                            <p:strVal val="#ppt_x"/>
                                          </p:val>
                                        </p:tav>
                                        <p:tav tm="100000">
                                          <p:val>
                                            <p:strVal val="#ppt_x"/>
                                          </p:val>
                                        </p:tav>
                                      </p:tavLst>
                                    </p:anim>
                                    <p:anim calcmode="lin" valueType="num">
                                      <p:cBhvr>
                                        <p:cTn dur="1000" fill="hold" id="54"/>
                                        <p:tgtEl>
                                          <p:spTgt spid="31"/>
                                        </p:tgtEl>
                                        <p:attrNameLst>
                                          <p:attrName>ppt_y</p:attrName>
                                        </p:attrNameLst>
                                      </p:cBhvr>
                                      <p:tavLst>
                                        <p:tav tm="0">
                                          <p:val>
                                            <p:strVal val="#ppt_y+.1"/>
                                          </p:val>
                                        </p:tav>
                                        <p:tav tm="100000">
                                          <p:val>
                                            <p:strVal val="#ppt_y"/>
                                          </p:val>
                                        </p:tav>
                                      </p:tavLst>
                                    </p:anim>
                                  </p:childTnLst>
                                </p:cTn>
                              </p:par>
                            </p:childTnLst>
                          </p:cTn>
                        </p:par>
                      </p:childTnLst>
                    </p:cTn>
                  </p:par>
                  <p:par>
                    <p:cTn fill="hold" id="55" nodeType="clickPar">
                      <p:stCondLst>
                        <p:cond delay="indefinite"/>
                        <p:cond delay="0" evt="onBegin">
                          <p:tn val="54"/>
                        </p:cond>
                      </p:stCondLst>
                      <p:childTnLst>
                        <p:par>
                          <p:cTn fill="hold" id="56">
                            <p:stCondLst>
                              <p:cond delay="0"/>
                            </p:stCondLst>
                            <p:childTnLst>
                              <p:par>
                                <p:cTn fill="hold" id="57" nodeType="clickEffect" presetClass="entr" presetID="42" presetSubtype="0">
                                  <p:stCondLst>
                                    <p:cond delay="0"/>
                                  </p:stCondLst>
                                  <p:childTnLst>
                                    <p:set>
                                      <p:cBhvr>
                                        <p:cTn dur="1" fill="hold" id="58">
                                          <p:stCondLst>
                                            <p:cond delay="0"/>
                                          </p:stCondLst>
                                        </p:cTn>
                                        <p:tgtEl>
                                          <p:spTgt spid="49"/>
                                        </p:tgtEl>
                                        <p:attrNameLst>
                                          <p:attrName>style.visibility</p:attrName>
                                        </p:attrNameLst>
                                      </p:cBhvr>
                                      <p:to>
                                        <p:strVal val="visible"/>
                                      </p:to>
                                    </p:set>
                                    <p:animEffect filter="fade" transition="in">
                                      <p:cBhvr>
                                        <p:cTn dur="1000" id="59"/>
                                        <p:tgtEl>
                                          <p:spTgt spid="49"/>
                                        </p:tgtEl>
                                      </p:cBhvr>
                                    </p:animEffect>
                                    <p:anim calcmode="lin" valueType="num">
                                      <p:cBhvr>
                                        <p:cTn dur="1000" fill="hold" id="60"/>
                                        <p:tgtEl>
                                          <p:spTgt spid="49"/>
                                        </p:tgtEl>
                                        <p:attrNameLst>
                                          <p:attrName>ppt_x</p:attrName>
                                        </p:attrNameLst>
                                      </p:cBhvr>
                                      <p:tavLst>
                                        <p:tav tm="0">
                                          <p:val>
                                            <p:strVal val="#ppt_x"/>
                                          </p:val>
                                        </p:tav>
                                        <p:tav tm="100000">
                                          <p:val>
                                            <p:strVal val="#ppt_x"/>
                                          </p:val>
                                        </p:tav>
                                      </p:tavLst>
                                    </p:anim>
                                    <p:anim calcmode="lin" valueType="num">
                                      <p:cBhvr>
                                        <p:cTn dur="1000" fill="hold" id="61"/>
                                        <p:tgtEl>
                                          <p:spTgt spid="49"/>
                                        </p:tgtEl>
                                        <p:attrNameLst>
                                          <p:attrName>ppt_y</p:attrName>
                                        </p:attrNameLst>
                                      </p:cBhvr>
                                      <p:tavLst>
                                        <p:tav tm="0">
                                          <p:val>
                                            <p:strVal val="#ppt_y+.1"/>
                                          </p:val>
                                        </p:tav>
                                        <p:tav tm="100000">
                                          <p:val>
                                            <p:strVal val="#ppt_y"/>
                                          </p:val>
                                        </p:tav>
                                      </p:tavLst>
                                    </p:anim>
                                  </p:childTnLst>
                                </p:cTn>
                              </p:par>
                            </p:childTnLst>
                          </p:cTn>
                        </p:par>
                      </p:childTnLst>
                    </p:cTn>
                  </p:par>
                  <p:par>
                    <p:cTn fill="hold" id="62" nodeType="clickPar">
                      <p:stCondLst>
                        <p:cond delay="indefinite"/>
                        <p:cond delay="0" evt="onBegin">
                          <p:tn val="61"/>
                        </p:cond>
                      </p:stCondLst>
                      <p:childTnLst>
                        <p:par>
                          <p:cTn fill="hold" id="63">
                            <p:stCondLst>
                              <p:cond delay="0"/>
                            </p:stCondLst>
                            <p:childTnLst>
                              <p:par>
                                <p:cTn fill="hold" grpId="0" id="64" nodeType="clickEffect" presetClass="entr" presetID="42" presetSubtype="0">
                                  <p:stCondLst>
                                    <p:cond delay="0"/>
                                  </p:stCondLst>
                                  <p:childTnLst>
                                    <p:set>
                                      <p:cBhvr>
                                        <p:cTn dur="1" fill="hold" id="65">
                                          <p:stCondLst>
                                            <p:cond delay="0"/>
                                          </p:stCondLst>
                                        </p:cTn>
                                        <p:tgtEl>
                                          <p:spTgt spid="34"/>
                                        </p:tgtEl>
                                        <p:attrNameLst>
                                          <p:attrName>style.visibility</p:attrName>
                                        </p:attrNameLst>
                                      </p:cBhvr>
                                      <p:to>
                                        <p:strVal val="visible"/>
                                      </p:to>
                                    </p:set>
                                    <p:animEffect filter="fade" transition="in">
                                      <p:cBhvr>
                                        <p:cTn dur="1000" id="66"/>
                                        <p:tgtEl>
                                          <p:spTgt spid="34"/>
                                        </p:tgtEl>
                                      </p:cBhvr>
                                    </p:animEffect>
                                    <p:anim calcmode="lin" valueType="num">
                                      <p:cBhvr>
                                        <p:cTn dur="1000" fill="hold" id="67"/>
                                        <p:tgtEl>
                                          <p:spTgt spid="34"/>
                                        </p:tgtEl>
                                        <p:attrNameLst>
                                          <p:attrName>ppt_x</p:attrName>
                                        </p:attrNameLst>
                                      </p:cBhvr>
                                      <p:tavLst>
                                        <p:tav tm="0">
                                          <p:val>
                                            <p:strVal val="#ppt_x"/>
                                          </p:val>
                                        </p:tav>
                                        <p:tav tm="100000">
                                          <p:val>
                                            <p:strVal val="#ppt_x"/>
                                          </p:val>
                                        </p:tav>
                                      </p:tavLst>
                                    </p:anim>
                                    <p:anim calcmode="lin" valueType="num">
                                      <p:cBhvr>
                                        <p:cTn dur="1000" fill="hold" id="68"/>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P grpId="0" spid="34"/>
    </p:bldLst>
  </p:timing>
</p:sld>
</file>

<file path=ppt/slides/slide9.xml><?xml version="1.0" encoding="utf-8"?>
<p:sld xmlns:p="http://schemas.openxmlformats.org/presentationml/2006/main" xmlns:a="http://schemas.openxmlformats.org/drawingml/2006/main" xmlns:a14="http://schemas.microsoft.com/office/drawing/2010/main" xmlns:m="http://schemas.openxmlformats.org/officeDocument/2006/math" xmlns:mc="http://schemas.openxmlformats.org/markup-compatibility/2006" xmlns:p14="http://schemas.microsoft.com/office/powerpoint/2010/main" xmlns:p15="http://schemas.microsoft.com/office/powerpoint/2012/main" xmlns:p159="http://schemas.microsoft.com/office/powerpoint/2015/09/main" xmlns:r="http://schemas.openxmlformats.org/officeDocument/2006/relationships" xmlns:w="http://schemas.openxmlformats.org/wordprocessingml/2006/main" xmlns:wp="http://schemas.openxmlformats.org/drawingml/2006/wordprocessingDrawing">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rtlCol="0" wrap="square">
            <a:sp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r>
              <a:rPr altLang="zh-CN" lang="en-US" sz="3200">
                <a:solidFill>
                  <a:srgbClr val="17456C"/>
                </a:solidFill>
                <a:latin charset="-122" panose="02010600030101010101" typeface="庞门正道标题体"/>
                <a:ea charset="-122" panose="02010600030101010101" typeface="庞门正道标题体"/>
              </a:rPr>
              <a:t>1.</a:t>
            </a:r>
            <a:r>
              <a:rPr altLang="en-US" lang="zh-CN" sz="3200">
                <a:solidFill>
                  <a:srgbClr val="17456C"/>
                </a:solidFill>
                <a:latin charset="-122" panose="02010600030101010101" typeface="庞门正道标题体"/>
                <a:ea charset="-122" panose="02010600030101010101" typeface="庞门正道标题体"/>
              </a:rPr>
              <a:t>“安全第一”：优先保障生命安全</a:t>
            </a:r>
            <a:endParaRPr altLang="en-US" lang="zh-CN" sz="3200">
              <a:solidFill>
                <a:srgbClr val="17456C"/>
              </a:solidFill>
              <a:latin charset="-122" panose="02010600030101010101" typeface="庞门正道标题体"/>
              <a:ea charset="-122" panose="02010600030101010101" typeface="庞门正道标题体"/>
            </a:endParaRPr>
          </a:p>
        </p:txBody>
      </p:sp>
      <p:pic>
        <p:nvPicPr>
          <p:cNvPr id="9" name="图片 8"/>
          <p:cNvPicPr>
            <a:picLocks noChangeAspect="1"/>
          </p:cNvPicPr>
          <p:nvPr/>
        </p:nvPicPr>
        <p:blipFill>
          <a:blip r:embed="rId3">
            <a:extLst>
              <a:ext uri="{28A0092B-C50C-407E-A947-70E740481C1C}">
                <a14:useLocalDpi val="0"/>
              </a:ext>
            </a:extLst>
          </a:blip>
          <a:stretch>
            <a:fillRect/>
          </a:stretch>
        </p:blipFill>
        <p:spPr>
          <a:xfrm>
            <a:off x="0" y="-254"/>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l" defTabSz="914400" eaLnBrk="1" hangingPunct="1" latinLnBrk="0" marL="0" rtl="0">
              <a:defRPr kern="1200" sz="1800">
                <a:solidFill>
                  <a:schemeClr val="tx1"/>
                </a:solidFill>
                <a:latin charset="0" panose="020f0502020204030204" pitchFamily="34" typeface="Calibri"/>
                <a:ea charset="-122" panose="02010600030101010101" pitchFamily="2" typeface="宋体"/>
                <a:cs typeface="+mn-cs"/>
              </a:defRPr>
            </a:lvl1pPr>
            <a:lvl2pPr algn="l" defTabSz="914400" eaLnBrk="1" hangingPunct="1" indent="-285750" latinLnBrk="0" marL="742950" rtl="0">
              <a:defRPr kern="1200" sz="1800">
                <a:solidFill>
                  <a:schemeClr val="tx1"/>
                </a:solidFill>
                <a:latin charset="0" panose="020f0502020204030204" pitchFamily="34" typeface="Calibri"/>
                <a:ea charset="-122" panose="02010600030101010101" pitchFamily="2" typeface="宋体"/>
                <a:cs typeface="+mn-cs"/>
              </a:defRPr>
            </a:lvl2pPr>
            <a:lvl3pPr algn="l" defTabSz="914400" eaLnBrk="1" hangingPunct="1" indent="-228600" latinLnBrk="0" marL="1143000" rtl="0">
              <a:defRPr kern="1200" sz="1800">
                <a:solidFill>
                  <a:schemeClr val="tx1"/>
                </a:solidFill>
                <a:latin charset="0" panose="020f0502020204030204" pitchFamily="34" typeface="Calibri"/>
                <a:ea charset="-122" panose="02010600030101010101" pitchFamily="2" typeface="宋体"/>
                <a:cs typeface="+mn-cs"/>
              </a:defRPr>
            </a:lvl3pPr>
            <a:lvl4pPr algn="l" defTabSz="914400" eaLnBrk="1" hangingPunct="1" indent="-228600" latinLnBrk="0" marL="1600200" rtl="0">
              <a:defRPr kern="1200" sz="1800">
                <a:solidFill>
                  <a:schemeClr val="tx1"/>
                </a:solidFill>
                <a:latin charset="0" panose="020f0502020204030204" pitchFamily="34" typeface="Calibri"/>
                <a:ea charset="-122" panose="02010600030101010101" pitchFamily="2" typeface="宋体"/>
                <a:cs typeface="+mn-cs"/>
              </a:defRPr>
            </a:lvl4pPr>
            <a:lvl5pPr algn="l" defTabSz="914400" eaLnBrk="1" hangingPunct="1" indent="-228600" latinLnBrk="0" marL="2057400" rtl="0">
              <a:defRPr kern="1200" sz="1800">
                <a:solidFill>
                  <a:schemeClr val="tx1"/>
                </a:solidFill>
                <a:latin charset="0" panose="020f0502020204030204" pitchFamily="34" typeface="Calibri"/>
                <a:ea charset="-122" panose="02010600030101010101" pitchFamily="2" typeface="宋体"/>
                <a:cs typeface="+mn-cs"/>
              </a:defRPr>
            </a:lvl5pPr>
            <a:lvl6pPr algn="l" defTabSz="914400" eaLnBrk="1" fontAlgn="base" hangingPunct="1" indent="-228600" latinLnBrk="0" marL="25146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6pPr>
            <a:lvl7pPr algn="l" defTabSz="914400" eaLnBrk="1" fontAlgn="base" hangingPunct="1" indent="-228600" latinLnBrk="0" marL="29718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7pPr>
            <a:lvl8pPr algn="l" defTabSz="914400" eaLnBrk="1" fontAlgn="base" hangingPunct="1" indent="-228600" latinLnBrk="0" marL="34290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8pPr>
            <a:lvl9pPr algn="l" defTabSz="914400" eaLnBrk="1" fontAlgn="base" hangingPunct="1" indent="-228600" latinLnBrk="0" marL="3886200" rtl="0">
              <a:spcBef>
                <a:spcPct val="0"/>
              </a:spcBef>
              <a:spcAft>
                <a:spcPct val="0"/>
              </a:spcAft>
              <a:defRPr kern="1200" sz="1800">
                <a:solidFill>
                  <a:schemeClr val="tx1"/>
                </a:solidFill>
                <a:latin charset="0" panose="020f0502020204030204" pitchFamily="34" typeface="Calibri"/>
                <a:ea charset="-122" panose="02010600030101010101" pitchFamily="2" typeface="宋体"/>
                <a:cs typeface="+mn-cs"/>
              </a:defRPr>
            </a:lvl9pPr>
          </a:lstStyle>
          <a:p>
            <a:pPr algn="ctr" defTabSz="914400" eaLnBrk="1" fontAlgn="auto" hangingPunct="1" indent="0" latinLnBrk="0" lvl="0" marL="0" marR="0" rtl="0">
              <a:lnSpc>
                <a:spcPts val="3000"/>
              </a:lnSpc>
              <a:spcBef>
                <a:spcPct val="0"/>
              </a:spcBef>
              <a:spcAft>
                <a:spcPct val="0"/>
              </a:spcAft>
              <a:buClrTx/>
              <a:buSzTx/>
              <a:buFontTx/>
              <a:buNone/>
              <a:defRPr/>
            </a:pPr>
            <a:r>
              <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二、与采煤机司机岗位密切相关的法律法规 </a:t>
            </a:r>
            <a:endParaRPr altLang="en-US" b="1" baseline="0" cap="none" i="0" kern="1200" kumimoji="0" lang="zh-CN" noProof="0" normalizeH="0" spc="0" strike="noStrike" sz="28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sp>
        <p:nvSpPr>
          <p:cNvPr id="14" name="矩形 13"/>
          <p:cNvSpPr/>
          <p:nvPr/>
        </p:nvSpPr>
        <p:spPr>
          <a:xfrm>
            <a:off x="1498600" y="647700"/>
            <a:ext cx="2510155" cy="3327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oAutofit/>
          </a:bodyPr>
          <a:lstStyle>
            <a:defPPr>
              <a:defRPr lang="zh-CN"/>
            </a:defPPr>
            <a:lvl1pPr algn="l" defTabSz="914400" eaLnBrk="1" hangingPunct="1" latinLnBrk="0" marL="0" rtl="0">
              <a:defRPr kern="1200" sz="1800">
                <a:solidFill>
                  <a:schemeClr val="tx1"/>
                </a:solidFill>
                <a:latin typeface="+mn-lt"/>
                <a:ea typeface="+mn-ea"/>
                <a:cs typeface="+mn-cs"/>
              </a:defRPr>
            </a:lvl1pPr>
            <a:lvl2pPr algn="l" defTabSz="914400" eaLnBrk="1" hangingPunct="1" latinLnBrk="0" marL="457200" rtl="0">
              <a:defRPr kern="1200" sz="1800">
                <a:solidFill>
                  <a:schemeClr val="tx1"/>
                </a:solidFill>
                <a:latin typeface="+mn-lt"/>
                <a:ea typeface="+mn-ea"/>
                <a:cs typeface="+mn-cs"/>
              </a:defRPr>
            </a:lvl2pPr>
            <a:lvl3pPr algn="l" defTabSz="914400" eaLnBrk="1" hangingPunct="1" latinLnBrk="0" marL="914400" rtl="0">
              <a:defRPr kern="1200" sz="1800">
                <a:solidFill>
                  <a:schemeClr val="tx1"/>
                </a:solidFill>
                <a:latin typeface="+mn-lt"/>
                <a:ea typeface="+mn-ea"/>
                <a:cs typeface="+mn-cs"/>
              </a:defRPr>
            </a:lvl3pPr>
            <a:lvl4pPr algn="l" defTabSz="914400" eaLnBrk="1" hangingPunct="1" latinLnBrk="0" marL="1371600" rtl="0">
              <a:defRPr kern="1200" sz="1800">
                <a:solidFill>
                  <a:schemeClr val="tx1"/>
                </a:solidFill>
                <a:latin typeface="+mn-lt"/>
                <a:ea typeface="+mn-ea"/>
                <a:cs typeface="+mn-cs"/>
              </a:defRPr>
            </a:lvl4pPr>
            <a:lvl5pPr algn="l" defTabSz="914400" eaLnBrk="1" hangingPunct="1" latinLnBrk="0" marL="1828800" rtl="0">
              <a:defRPr kern="1200" sz="1800">
                <a:solidFill>
                  <a:schemeClr val="tx1"/>
                </a:solidFill>
                <a:latin typeface="+mn-lt"/>
                <a:ea typeface="+mn-ea"/>
                <a:cs typeface="+mn-cs"/>
              </a:defRPr>
            </a:lvl5pPr>
            <a:lvl6pPr algn="l" defTabSz="914400" eaLnBrk="1" hangingPunct="1" latinLnBrk="0" marL="2286000" rtl="0">
              <a:defRPr kern="1200" sz="1800">
                <a:solidFill>
                  <a:schemeClr val="tx1"/>
                </a:solidFill>
                <a:latin typeface="+mn-lt"/>
                <a:ea typeface="+mn-ea"/>
                <a:cs typeface="+mn-cs"/>
              </a:defRPr>
            </a:lvl6pPr>
            <a:lvl7pPr algn="l" defTabSz="914400" eaLnBrk="1" hangingPunct="1" latinLnBrk="0" marL="2743200" rtl="0">
              <a:defRPr kern="1200" sz="1800">
                <a:solidFill>
                  <a:schemeClr val="tx1"/>
                </a:solidFill>
                <a:latin typeface="+mn-lt"/>
                <a:ea typeface="+mn-ea"/>
                <a:cs typeface="+mn-cs"/>
              </a:defRPr>
            </a:lvl7pPr>
            <a:lvl8pPr algn="l" defTabSz="914400" eaLnBrk="1" hangingPunct="1" latinLnBrk="0" marL="3200400" rtl="0">
              <a:defRPr kern="1200" sz="1800">
                <a:solidFill>
                  <a:schemeClr val="tx1"/>
                </a:solidFill>
                <a:latin typeface="+mn-lt"/>
                <a:ea typeface="+mn-ea"/>
                <a:cs typeface="+mn-cs"/>
              </a:defRPr>
            </a:lvl8pPr>
            <a:lvl9pPr algn="l" defTabSz="914400" eaLnBrk="1" hangingPunct="1" latinLnBrk="0" marL="3657600" rtl="0">
              <a:defRPr kern="1200" sz="1800">
                <a:solidFill>
                  <a:schemeClr val="tx1"/>
                </a:solidFill>
                <a:latin typeface="+mn-lt"/>
                <a:ea typeface="+mn-ea"/>
                <a:cs typeface="+mn-cs"/>
              </a:defRPr>
            </a:lvl9pPr>
          </a:lstStyle>
          <a:p>
            <a:pPr algn="dist" defTabSz="914400" eaLnBrk="1" fontAlgn="auto" hangingPunct="1" indent="0" latinLnBrk="0" lvl="0" marL="0" marR="0" rtl="0">
              <a:lnSpc>
                <a:spcPct val="100000"/>
              </a:lnSpc>
              <a:spcBef>
                <a:spcPct val="0"/>
              </a:spcBef>
              <a:spcAft>
                <a:spcPct val="0"/>
              </a:spcAft>
              <a:buClrTx/>
              <a:buSzTx/>
              <a:buFontTx/>
              <a:buNone/>
              <a:defRPr/>
            </a:pPr>
            <a:r>
              <a:rPr altLang="zh-CN" b="0" baseline="0" cap="none" i="0" kern="1200" kumimoji="0" lang="en-US"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3.</a:t>
            </a:r>
            <a:r>
              <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rPr>
              <a:t>《煤矿安全培训规定》</a:t>
            </a: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a:p>
            <a:pPr algn="dist" defTabSz="914400" eaLnBrk="1" fontAlgn="auto" hangingPunct="1" indent="0" latinLnBrk="0" lvl="0" marL="0" marR="0" rtl="0">
              <a:lnSpc>
                <a:spcPct val="100000"/>
              </a:lnSpc>
              <a:spcBef>
                <a:spcPct val="0"/>
              </a:spcBef>
              <a:spcAft>
                <a:spcPct val="0"/>
              </a:spcAft>
              <a:buClrTx/>
              <a:buSzTx/>
              <a:buFontTx/>
              <a:buNone/>
              <a:defRPr/>
            </a:pPr>
            <a:endParaRPr altLang="en-US" b="0" baseline="0" cap="none" i="0" kern="1200" kumimoji="0" lang="zh-CN" noProof="0" normalizeH="0" spc="0" strike="noStrike" sz="1600" u="none">
              <a:ln>
                <a:noFill/>
              </a:ln>
              <a:solidFill>
                <a:prstClr val="white"/>
              </a:solidFill>
              <a:effectLst/>
              <a:uLnTx/>
              <a:uFillTx/>
              <a:latin charset="-122" panose="00000500000000000000" pitchFamily="2" typeface="印品黑体"/>
              <a:ea charset="-122" panose="00000500000000000000" pitchFamily="2" typeface="印品黑体"/>
              <a:cs typeface="+mn-cs"/>
              <a:sym charset="-122" panose="00000500000000000000" pitchFamily="2" typeface="印品黑体"/>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descr="警告" id="24" name="图形 23"/>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32" name="组合 31"/>
          <p:cNvGrpSpPr/>
          <p:nvPr/>
        </p:nvGrpSpPr>
        <p:grpSpPr>
          <a:xfrm>
            <a:off x="607060" y="1824990"/>
            <a:ext cx="11049000" cy="1920240"/>
            <a:chOff x="956" y="2874"/>
            <a:chExt cx="17400" cy="3024"/>
          </a:xfrm>
        </p:grpSpPr>
        <p:sp>
          <p:nvSpPr>
            <p:cNvPr id="22" name="圆角矩形 21"/>
            <p:cNvSpPr/>
            <p:nvPr/>
          </p:nvSpPr>
          <p:spPr>
            <a:xfrm>
              <a:off x="956" y="2874"/>
              <a:ext cx="17400" cy="3025"/>
            </a:xfrm>
            <a:prstGeom prst="round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27" name="文本占位符 4"/>
            <p:cNvSpPr>
              <a:spLocks noGrp="1"/>
            </p:cNvSpPr>
            <p:nvPr>
              <p:custDataLst>
                <p:tags r:id="rId6"/>
              </p:custDataLst>
            </p:nvPr>
          </p:nvSpPr>
          <p:spPr>
            <a:xfrm>
              <a:off x="5019" y="3528"/>
              <a:ext cx="10869" cy="640"/>
            </a:xfrm>
            <a:prstGeom prst="rect">
              <a:avLst/>
            </a:prstGeom>
            <a:noFill/>
          </p:spPr>
          <p:txBody>
            <a:bodyPr anchor="t" bIns="0" lIns="0" rIns="0" rtlCol="0" tIns="0" vert="horz"/>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r>
                <a:rPr altLang="en-US" b="1" lang="zh-CN" sz="1800">
                  <a:solidFill>
                    <a:srgbClr val="C00000"/>
                  </a:solidFill>
                  <a:latin charset="-122" panose="020b0503020204020204" pitchFamily="34" typeface="微软雅黑"/>
                  <a:ea charset="-122" panose="020b0503020204020204" pitchFamily="34" typeface="微软雅黑"/>
                </a:rPr>
                <a:t>煤矿特种作业人员须经专门培训并取得《特种作业操作证》上岗</a:t>
              </a:r>
              <a:endParaRPr altLang="en-US" b="1" lang="zh-CN" sz="1800">
                <a:solidFill>
                  <a:srgbClr val="C00000"/>
                </a:solidFill>
                <a:latin charset="-122" panose="020b0503020204020204" pitchFamily="34" typeface="微软雅黑"/>
                <a:ea charset="-122" panose="020b0503020204020204" pitchFamily="34" typeface="微软雅黑"/>
              </a:endParaRPr>
            </a:p>
            <a:p>
              <a:endParaRPr altLang="en-US" b="1" lang="zh-CN" sz="1800">
                <a:solidFill>
                  <a:srgbClr val="C00000"/>
                </a:solidFill>
                <a:latin charset="-122" panose="020b0503020204020204" pitchFamily="34" typeface="微软雅黑"/>
                <a:ea charset="-122" panose="020b0503020204020204" pitchFamily="34" typeface="微软雅黑"/>
              </a:endParaRPr>
            </a:p>
          </p:txBody>
        </p:sp>
        <p:pic>
          <p:nvPicPr>
            <p:cNvPr descr="base\assets\1" id="26" name="图片占位符 11"/>
            <p:cNvPicPr>
              <a:picLocks noChangeAspect="1"/>
            </p:cNvPicPr>
            <p:nvPr>
              <p:custDataLst>
                <p:tags r:id="rId9"/>
              </p:custDataLst>
            </p:nvPr>
          </p:nvPicPr>
          <p:blipFill>
            <a:blip r:embed="rId7">
              <a:extLst>
                <a:ext uri="{96DAC541-7B7A-43D3-8B79-37D633B846F1}">
                  <asvg:svgBlip xmlns:asvg="http://schemas.microsoft.com/office/drawing/2016/SVG/main" r:embed="rId8"/>
                </a:ext>
              </a:extLst>
            </a:blip>
            <a:stretch>
              <a:fillRect/>
            </a:stretch>
          </p:blipFill>
          <p:spPr>
            <a:xfrm>
              <a:off x="1985" y="3308"/>
              <a:ext cx="1920" cy="1920"/>
            </a:xfrm>
            <a:prstGeom prst="rect">
              <a:avLst/>
            </a:prstGeom>
          </p:spPr>
        </p:pic>
      </p:grpSp>
      <p:sp>
        <p:nvSpPr>
          <p:cNvPr id="28" name="文本占位符 5"/>
          <p:cNvSpPr>
            <a:spLocks noGrp="1"/>
          </p:cNvSpPr>
          <p:nvPr>
            <p:custDataLst>
              <p:tags r:id="rId10"/>
            </p:custDataLst>
          </p:nvPr>
        </p:nvSpPr>
        <p:spPr>
          <a:xfrm>
            <a:off x="3187065" y="264668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《煤矿安全培训规定》指出，煤矿特种作业人员（含采煤机司机）必须接受专门培训，经考核合格取得《特种作业操作证》后，方可上岗，新司机需通过</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师带徒</a:t>
            </a:r>
            <a:r>
              <a:rPr altLang="zh-CN" lang="en-US" noProof="0">
                <a:ln>
                  <a:noFill/>
                </a:ln>
                <a:solidFill>
                  <a:srgbClr val="000000"/>
                </a:solidFill>
                <a:effectLst/>
                <a:uLnTx/>
                <a:uFillTx/>
                <a:latin charset="-122" panose="020b0503020204020204" pitchFamily="34" typeface="微软雅黑"/>
                <a:ea charset="-122" panose="020b0503020204020204" pitchFamily="34" typeface="微软雅黑"/>
              </a:rPr>
              <a:t>” </a:t>
            </a: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实操培训。</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35" name="组合 34"/>
          <p:cNvGrpSpPr/>
          <p:nvPr/>
        </p:nvGrpSpPr>
        <p:grpSpPr>
          <a:xfrm>
            <a:off x="607060" y="3936365"/>
            <a:ext cx="11049000" cy="1920240"/>
            <a:chOff x="956" y="6199"/>
            <a:chExt cx="17400" cy="3024"/>
          </a:xfrm>
        </p:grpSpPr>
        <p:sp>
          <p:nvSpPr>
            <p:cNvPr id="23" name="圆角矩形 22"/>
            <p:cNvSpPr/>
            <p:nvPr/>
          </p:nvSpPr>
          <p:spPr>
            <a:xfrm>
              <a:off x="956" y="6199"/>
              <a:ext cx="17400" cy="3025"/>
            </a:xfrm>
            <a:prstGeom prst="round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anchor="ctr" rtlCol="0"/>
            <a:lstStyle>
              <a:defPPr>
                <a:defRPr lang="zh-CN"/>
              </a:defPPr>
              <a:lvl1pPr algn="l" defTabSz="914400" eaLnBrk="1" hangingPunct="1" latinLnBrk="0" marL="0" rtl="0">
                <a:defRPr kern="1200" sz="1800">
                  <a:solidFill>
                    <a:srgbClr val="FFFFFF"/>
                  </a:solidFill>
                  <a:latin typeface="Calibri"/>
                  <a:ea typeface="+mn-ea"/>
                  <a:cs typeface="+mn-cs"/>
                </a:defRPr>
              </a:lvl1pPr>
              <a:lvl2pPr algn="l" defTabSz="914400" eaLnBrk="1" hangingPunct="1" latinLnBrk="0" marL="457200" rtl="0">
                <a:defRPr kern="1200" sz="1800">
                  <a:solidFill>
                    <a:srgbClr val="FFFFFF"/>
                  </a:solidFill>
                  <a:latin typeface="Calibri"/>
                  <a:ea typeface="+mn-ea"/>
                  <a:cs typeface="+mn-cs"/>
                </a:defRPr>
              </a:lvl2pPr>
              <a:lvl3pPr algn="l" defTabSz="914400" eaLnBrk="1" hangingPunct="1" latinLnBrk="0" marL="914400" rtl="0">
                <a:defRPr kern="1200" sz="1800">
                  <a:solidFill>
                    <a:srgbClr val="FFFFFF"/>
                  </a:solidFill>
                  <a:latin typeface="Calibri"/>
                  <a:ea typeface="+mn-ea"/>
                  <a:cs typeface="+mn-cs"/>
                </a:defRPr>
              </a:lvl3pPr>
              <a:lvl4pPr algn="l" defTabSz="914400" eaLnBrk="1" hangingPunct="1" latinLnBrk="0" marL="1371600" rtl="0">
                <a:defRPr kern="1200" sz="1800">
                  <a:solidFill>
                    <a:srgbClr val="FFFFFF"/>
                  </a:solidFill>
                  <a:latin typeface="Calibri"/>
                  <a:ea typeface="+mn-ea"/>
                  <a:cs typeface="+mn-cs"/>
                </a:defRPr>
              </a:lvl4pPr>
              <a:lvl5pPr algn="l" defTabSz="914400" eaLnBrk="1" hangingPunct="1" latinLnBrk="0" marL="1828800" rtl="0">
                <a:defRPr kern="1200" sz="1800">
                  <a:solidFill>
                    <a:srgbClr val="FFFFFF"/>
                  </a:solidFill>
                  <a:latin typeface="Calibri"/>
                  <a:ea typeface="+mn-ea"/>
                  <a:cs typeface="+mn-cs"/>
                </a:defRPr>
              </a:lvl5pPr>
              <a:lvl6pPr algn="l" defTabSz="914400" eaLnBrk="1" hangingPunct="1" latinLnBrk="0" marL="2286000" rtl="0">
                <a:defRPr kern="1200" sz="1800">
                  <a:solidFill>
                    <a:srgbClr val="FFFFFF"/>
                  </a:solidFill>
                  <a:latin typeface="Calibri"/>
                  <a:ea typeface="+mn-ea"/>
                  <a:cs typeface="+mn-cs"/>
                </a:defRPr>
              </a:lvl6pPr>
              <a:lvl7pPr algn="l" defTabSz="914400" eaLnBrk="1" hangingPunct="1" latinLnBrk="0" marL="2743200" rtl="0">
                <a:defRPr kern="1200" sz="1800">
                  <a:solidFill>
                    <a:srgbClr val="FFFFFF"/>
                  </a:solidFill>
                  <a:latin typeface="Calibri"/>
                  <a:ea typeface="+mn-ea"/>
                  <a:cs typeface="+mn-cs"/>
                </a:defRPr>
              </a:lvl7pPr>
              <a:lvl8pPr algn="l" defTabSz="914400" eaLnBrk="1" hangingPunct="1" latinLnBrk="0" marL="3200400" rtl="0">
                <a:defRPr kern="1200" sz="1800">
                  <a:solidFill>
                    <a:srgbClr val="FFFFFF"/>
                  </a:solidFill>
                  <a:latin typeface="Calibri"/>
                  <a:ea typeface="+mn-ea"/>
                  <a:cs typeface="+mn-cs"/>
                </a:defRPr>
              </a:lvl8pPr>
              <a:lvl9pPr algn="l" defTabSz="914400" eaLnBrk="1" hangingPunct="1" latinLnBrk="0" marL="3657600" rtl="0">
                <a:defRPr kern="1200" sz="1800">
                  <a:solidFill>
                    <a:srgbClr val="FFFFFF"/>
                  </a:solidFill>
                  <a:latin typeface="Calibri"/>
                  <a:ea typeface="+mn-ea"/>
                  <a:cs typeface="+mn-cs"/>
                </a:defRPr>
              </a:lvl9pPr>
            </a:lstStyle>
            <a:p>
              <a:pPr algn="ctr"/>
              <a:endParaRPr altLang="en-US" lang="zh-CN"/>
            </a:p>
          </p:txBody>
        </p:sp>
        <p:sp>
          <p:nvSpPr>
            <p:cNvPr id="30" name="文本占位符 7"/>
            <p:cNvSpPr>
              <a:spLocks noGrp="1"/>
            </p:cNvSpPr>
            <p:nvPr>
              <p:custDataLst>
                <p:tags r:id="rId11"/>
              </p:custDataLst>
            </p:nvPr>
          </p:nvSpPr>
          <p:spPr>
            <a:xfrm>
              <a:off x="5019" y="6688"/>
              <a:ext cx="9720" cy="640"/>
            </a:xfrm>
            <a:prstGeom prst="rect">
              <a:avLst/>
            </a:prstGeom>
            <a:noFill/>
          </p:spPr>
          <p:txBody>
            <a:bodyPr anchor="t" bIns="0" lIns="0" rIns="0" rtlCol="0" tIns="0" vert="horz">
              <a:normAutofit/>
            </a:bodyPr>
            <a:lstStyle>
              <a:defPPr>
                <a:defRPr lang="zh-CN"/>
              </a:defPPr>
              <a:lvl1pPr algn="l" defTabSz="914400" eaLnBrk="1" hangingPunct="1" indent="0" latinLnBrk="0" marL="0" rtl="0">
                <a:lnSpc>
                  <a:spcPct val="111000"/>
                </a:lnSpc>
                <a:spcBef>
                  <a:spcPct val="0"/>
                </a:spcBef>
                <a:spcAft>
                  <a:spcPct val="0"/>
                </a:spcAft>
                <a:buFont charset="0" pitchFamily="34" typeface="Arial"/>
                <a:buNone/>
                <a:defRPr b="0" kern="1200" spc="0" sz="24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buClrTx/>
                <a:buSzTx/>
              </a:pPr>
              <a:r>
                <a:rPr altLang="en-US" b="1" lang="zh-CN" sz="2000">
                  <a:solidFill>
                    <a:srgbClr val="C00000"/>
                  </a:solidFill>
                  <a:latin charset="-122" panose="020b0503020204020204" pitchFamily="34" typeface="微软雅黑"/>
                  <a:ea charset="-122" panose="020b0503020204020204" pitchFamily="34" typeface="微软雅黑"/>
                </a:rPr>
                <a:t>证书有效期内需定期复审</a:t>
              </a:r>
              <a:endParaRPr altLang="en-US" b="1" lang="zh-CN" sz="2000">
                <a:solidFill>
                  <a:srgbClr val="C00000"/>
                </a:solidFill>
                <a:latin charset="-122" panose="020b0503020204020204" pitchFamily="34" typeface="微软雅黑"/>
                <a:ea charset="-122" panose="020b0503020204020204" pitchFamily="34" typeface="微软雅黑"/>
              </a:endParaRPr>
            </a:p>
            <a:p>
              <a:pPr algn="l">
                <a:buClrTx/>
                <a:buSzTx/>
              </a:pPr>
              <a:endParaRPr altLang="en-US" b="1" lang="zh-CN" sz="2000">
                <a:solidFill>
                  <a:srgbClr val="C00000"/>
                </a:solidFill>
                <a:latin charset="-122" panose="020b0503020204020204" pitchFamily="34" typeface="微软雅黑"/>
                <a:ea charset="-122" panose="020b0503020204020204" pitchFamily="34" typeface="微软雅黑"/>
              </a:endParaRPr>
            </a:p>
          </p:txBody>
        </p:sp>
        <p:pic>
          <p:nvPicPr>
            <p:cNvPr descr="base\assets\2" id="29" name="图片占位符 10"/>
            <p:cNvPicPr>
              <a:picLocks noChangeAspect="1"/>
            </p:cNvPicPr>
            <p:nvPr>
              <p:custDataLst>
                <p:tags r:id="rId14"/>
              </p:custDataLst>
            </p:nvPr>
          </p:nvPicPr>
          <p:blipFill>
            <a:blip r:embed="rId12">
              <a:extLst>
                <a:ext uri="{96DAC541-7B7A-43D3-8B79-37D633B846F1}">
                  <asvg:svgBlip xmlns:asvg="http://schemas.microsoft.com/office/drawing/2016/SVG/main" r:embed="rId13"/>
                </a:ext>
              </a:extLst>
            </a:blip>
            <a:stretch>
              <a:fillRect/>
            </a:stretch>
          </p:blipFill>
          <p:spPr>
            <a:xfrm>
              <a:off x="1985" y="6736"/>
              <a:ext cx="1920" cy="1920"/>
            </a:xfrm>
            <a:prstGeom prst="rect">
              <a:avLst/>
            </a:prstGeom>
          </p:spPr>
        </p:pic>
      </p:grpSp>
      <p:sp>
        <p:nvSpPr>
          <p:cNvPr id="31" name="文本占位符 8"/>
          <p:cNvSpPr>
            <a:spLocks noGrp="1"/>
          </p:cNvSpPr>
          <p:nvPr>
            <p:custDataLst>
              <p:tags r:id="rId15"/>
            </p:custDataLst>
          </p:nvPr>
        </p:nvSpPr>
        <p:spPr>
          <a:xfrm>
            <a:off x="3187065" y="4653280"/>
            <a:ext cx="7956550" cy="609600"/>
          </a:xfrm>
          <a:prstGeom prst="rect">
            <a:avLst/>
          </a:prstGeom>
          <a:noFill/>
        </p:spPr>
        <p:txBody>
          <a:bodyPr anchor="t" bIns="0" lIns="0" rIns="0" rtlCol="0" tIns="0" vert="horz"/>
          <a:lstStyle>
            <a:defPPr>
              <a:defRPr lang="zh-CN"/>
            </a:defPPr>
            <a:lvl1pPr algn="l" defTabSz="914400" eaLnBrk="1" hangingPunct="1" indent="0" latinLnBrk="0" marL="0" rtl="0">
              <a:lnSpc>
                <a:spcPct val="125000"/>
              </a:lnSpc>
              <a:spcBef>
                <a:spcPct val="0"/>
              </a:spcBef>
              <a:spcAft>
                <a:spcPct val="0"/>
              </a:spcAft>
              <a:buFont charset="0" pitchFamily="34" typeface="Arial"/>
              <a:buNone/>
              <a:defRPr b="0" kern="1200" spc="0" sz="1600">
                <a:solidFill>
                  <a:schemeClr val="tx1"/>
                </a:solidFill>
                <a:latin typeface="+mn-ea"/>
                <a:ea typeface="+mn-ea"/>
                <a:cs typeface="+mn-cs"/>
              </a:defRPr>
            </a:lvl1pPr>
            <a:lvl2pPr algn="l" defTabSz="914400" eaLnBrk="1" hangingPunct="1" indent="0" latinLnBrk="0" marL="685800" rtl="0">
              <a:lnSpc>
                <a:spcPct val="130000"/>
              </a:lnSpc>
              <a:spcBef>
                <a:spcPts val="500"/>
              </a:spcBef>
              <a:buFont charset="0" pitchFamily="34" typeface="Arial"/>
              <a:buChar char="•"/>
              <a:defRPr kern="1200" spc="0" sz="2000">
                <a:solidFill>
                  <a:schemeClr val="tx1"/>
                </a:solidFill>
                <a:latin typeface="+mn-ea"/>
                <a:ea typeface="+mn-ea"/>
                <a:cs typeface="+mn-cs"/>
              </a:defRPr>
            </a:lvl2pPr>
            <a:lvl3pPr algn="l" defTabSz="914400" eaLnBrk="1" hangingPunct="1" indent="0" latinLnBrk="0" marL="1143000" rtl="0">
              <a:lnSpc>
                <a:spcPct val="130000"/>
              </a:lnSpc>
              <a:spcBef>
                <a:spcPts val="500"/>
              </a:spcBef>
              <a:buFont charset="0" pitchFamily="34" typeface="Arial"/>
              <a:buChar char="•"/>
              <a:defRPr kern="1200" spc="0" sz="1800">
                <a:solidFill>
                  <a:schemeClr val="tx1"/>
                </a:solidFill>
                <a:latin typeface="+mn-ea"/>
                <a:ea typeface="+mn-ea"/>
                <a:cs typeface="+mn-cs"/>
              </a:defRPr>
            </a:lvl3pPr>
            <a:lvl4pPr algn="l" defTabSz="914400" eaLnBrk="1" hangingPunct="1" indent="0" latinLnBrk="0" marL="1600200" rtl="0">
              <a:lnSpc>
                <a:spcPct val="130000"/>
              </a:lnSpc>
              <a:spcBef>
                <a:spcPts val="500"/>
              </a:spcBef>
              <a:buFont charset="0" pitchFamily="34" typeface="Arial"/>
              <a:buChar char="•"/>
              <a:defRPr kern="1200" spc="0" sz="1800">
                <a:solidFill>
                  <a:schemeClr val="tx1"/>
                </a:solidFill>
                <a:latin typeface="+mn-ea"/>
                <a:ea typeface="+mn-ea"/>
                <a:cs typeface="+mn-cs"/>
              </a:defRPr>
            </a:lvl4pPr>
            <a:lvl5pPr algn="l" defTabSz="914400" eaLnBrk="1" hangingPunct="1" indent="0" latinLnBrk="0" marL="2057400" rtl="0">
              <a:lnSpc>
                <a:spcPct val="130000"/>
              </a:lnSpc>
              <a:spcBef>
                <a:spcPts val="500"/>
              </a:spcBef>
              <a:buFont charset="0" pitchFamily="34" typeface="Arial"/>
              <a:buChar char="•"/>
              <a:defRPr kern="1200" spc="0" sz="1800">
                <a:solidFill>
                  <a:schemeClr val="tx1"/>
                </a:solidFill>
                <a:latin typeface="+mn-ea"/>
                <a:ea typeface="+mn-ea"/>
                <a:cs typeface="+mn-cs"/>
              </a:defRPr>
            </a:lvl5pPr>
            <a:lvl6pPr algn="l" defTabSz="914400" eaLnBrk="1" hangingPunct="1" indent="-228600" latinLnBrk="0" marL="2514600" rtl="0">
              <a:lnSpc>
                <a:spcPct val="90000"/>
              </a:lnSpc>
              <a:spcBef>
                <a:spcPts val="500"/>
              </a:spcBef>
              <a:buFont charset="0" pitchFamily="34" typeface="Arial"/>
              <a:buChar char="•"/>
              <a:defRPr kern="1200" sz="1800">
                <a:solidFill>
                  <a:schemeClr val="tx1"/>
                </a:solidFill>
                <a:latin typeface="+mn-lt"/>
                <a:ea typeface="+mn-ea"/>
                <a:cs typeface="+mn-cs"/>
              </a:defRPr>
            </a:lvl6pPr>
            <a:lvl7pPr algn="l" defTabSz="914400" eaLnBrk="1" hangingPunct="1" indent="-228600" latinLnBrk="0" marL="2971800" rtl="0">
              <a:lnSpc>
                <a:spcPct val="90000"/>
              </a:lnSpc>
              <a:spcBef>
                <a:spcPts val="500"/>
              </a:spcBef>
              <a:buFont charset="0" pitchFamily="34" typeface="Arial"/>
              <a:buChar char="•"/>
              <a:defRPr kern="1200" sz="1800">
                <a:solidFill>
                  <a:schemeClr val="tx1"/>
                </a:solidFill>
                <a:latin typeface="+mn-lt"/>
                <a:ea typeface="+mn-ea"/>
                <a:cs typeface="+mn-cs"/>
              </a:defRPr>
            </a:lvl7pPr>
            <a:lvl8pPr algn="l" defTabSz="914400" eaLnBrk="1" hangingPunct="1" indent="-228600" latinLnBrk="0" marL="3429000" rtl="0">
              <a:lnSpc>
                <a:spcPct val="90000"/>
              </a:lnSpc>
              <a:spcBef>
                <a:spcPts val="500"/>
              </a:spcBef>
              <a:buFont charset="0" pitchFamily="34" typeface="Arial"/>
              <a:buChar char="•"/>
              <a:defRPr kern="1200" sz="1800">
                <a:solidFill>
                  <a:schemeClr val="tx1"/>
                </a:solidFill>
                <a:latin typeface="+mn-lt"/>
                <a:ea typeface="+mn-ea"/>
                <a:cs typeface="+mn-cs"/>
              </a:defRPr>
            </a:lvl8pPr>
            <a:lvl9pPr algn="l" defTabSz="914400" eaLnBrk="1" hangingPunct="1" indent="-228600" latinLnBrk="0" marL="3886200" rtl="0">
              <a:lnSpc>
                <a:spcPct val="90000"/>
              </a:lnSpc>
              <a:spcBef>
                <a:spcPts val="500"/>
              </a:spcBef>
              <a:buFont charset="0" pitchFamily="34" typeface="Arial"/>
              <a:buChar char="•"/>
              <a:defRPr kern="1200" sz="1800">
                <a:solidFill>
                  <a:schemeClr val="tx1"/>
                </a:solidFill>
                <a:latin typeface="+mn-lt"/>
                <a:ea typeface="+mn-ea"/>
                <a:cs typeface="+mn-cs"/>
              </a:defRPr>
            </a:lvl9pPr>
          </a:lstStyle>
          <a:p>
            <a:pPr algn="l">
              <a:lnSpc>
                <a:spcPct val="150000"/>
              </a:lnSpc>
              <a:buClrTx/>
              <a:buSzTx/>
              <a:defRPr/>
            </a:pPr>
            <a:r>
              <a:rPr altLang="en-US" lang="zh-CN" noProof="0">
                <a:ln>
                  <a:noFill/>
                </a:ln>
                <a:solidFill>
                  <a:srgbClr val="000000"/>
                </a:solidFill>
                <a:effectLst/>
                <a:uLnTx/>
                <a:uFillTx/>
                <a:latin charset="-122" panose="020b0503020204020204" pitchFamily="34" typeface="微软雅黑"/>
                <a:ea charset="-122" panose="020b0503020204020204" pitchFamily="34" typeface="微软雅黑"/>
              </a:rPr>
              <a:t>规定明确证书有效期内需定期复审，复审不合格不得继续上岗，采煤机司机需妥善保管操作证，按时参加复审培训，确保证书有效，以保障自身合法上岗。</a:t>
            </a: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a:p>
            <a:pPr algn="l">
              <a:lnSpc>
                <a:spcPct val="150000"/>
              </a:lnSpc>
              <a:buClrTx/>
              <a:buSzTx/>
              <a:defRPr/>
            </a:pPr>
            <a:endParaRPr altLang="en-US" lang="zh-CN" noProof="0">
              <a:ln>
                <a:noFill/>
              </a:ln>
              <a:solidFill>
                <a:srgbClr val="000000"/>
              </a:solidFill>
              <a:effectLst/>
              <a:uLnTx/>
              <a:uFillTx/>
              <a:latin charset="-122" panose="020b0503020204020204" pitchFamily="34" typeface="微软雅黑"/>
              <a:ea charset="-122" panose="020b0503020204020204" pitchFamily="34" typeface="微软雅黑"/>
            </a:endParaRPr>
          </a:p>
        </p:txBody>
      </p:sp>
      <p:grpSp>
        <p:nvGrpSpPr>
          <p:cNvPr id="1025" name="组合 1024"/>
          <p:cNvGrpSpPr/>
          <p:nvPr/>
        </p:nvGrpSpPr>
        <p:grpSpPr>
          <a:xfrm>
            <a:off x="3295650" y="1536700"/>
            <a:ext cx="6324600" cy="4572000"/>
            <a:chExt cx="21600" cy="21600"/>
          </a:xfrm>
        </p:grpSpPr>
      </p:grpSp>
    </p:spTree>
  </p:cSld>
  <p:clrMapOvr>
    <a:masterClrMapping/>
  </p:clrMapOvr>
  <p:transition/>
  <p:timing>
    <p:tnLst>
      <p:par>
        <p:cTn dur="indefinite" id="1" nodeType="tmRoot" restart="never">
          <p:childTnLst>
            <p:seq concurrent="1" nextAc="seek">
              <p:cTn dur="indefinite" id="2" nodeType="mainSeq">
                <p:childTnLst>
                  <p:par>
                    <p:cTn fill="hold" id="3" nodeType="clickPar">
                      <p:stCondLst>
                        <p:cond delay="indefinite"/>
                        <p:cond delay="0" evt="onBegin">
                          <p:tn val="2"/>
                        </p:cond>
                      </p:stCondLst>
                      <p:childTnLst>
                        <p:par>
                          <p:cTn fill="hold" id="4">
                            <p:stCondLst>
                              <p:cond delay="0"/>
                            </p:stCondLst>
                            <p:childTnLst>
                              <p:par>
                                <p:cTn fill="hold" id="5" nodeType="withEffect" presetClass="entr" presetID="10" presetSubtype="0">
                                  <p:stCondLst>
                                    <p:cond delay="0"/>
                                  </p:stCondLst>
                                  <p:childTnLst>
                                    <p:set>
                                      <p:cBhvr>
                                        <p:cTn dur="1" fill="hold" id="6">
                                          <p:stCondLst>
                                            <p:cond delay="0"/>
                                          </p:stCondLst>
                                        </p:cTn>
                                        <p:tgtEl>
                                          <p:spTgt spid="24"/>
                                        </p:tgtEl>
                                        <p:attrNameLst>
                                          <p:attrName>style.visibility</p:attrName>
                                        </p:attrNameLst>
                                      </p:cBhvr>
                                      <p:to>
                                        <p:strVal val="visible"/>
                                      </p:to>
                                    </p:set>
                                    <p:animEffect filter="fade" transition="in">
                                      <p:cBhvr>
                                        <p:cTn dur="500" id="7"/>
                                        <p:tgtEl>
                                          <p:spTgt spid="24"/>
                                        </p:tgtEl>
                                      </p:cBhvr>
                                    </p:animEffect>
                                  </p:childTnLst>
                                </p:cTn>
                              </p:par>
                            </p:childTnLst>
                          </p:cTn>
                        </p:par>
                        <p:par>
                          <p:cTn fill="hold" id="8" nodeType="afterGroup">
                            <p:stCondLst>
                              <p:cond delay="500"/>
                            </p:stCondLst>
                            <p:childTnLst>
                              <p:par>
                                <p:cTn fill="hold" grpId="0" id="9" nodeType="afterEffect" presetClass="entr" presetID="22" presetSubtype="8">
                                  <p:stCondLst>
                                    <p:cond delay="0"/>
                                  </p:stCondLst>
                                  <p:childTnLst>
                                    <p:set>
                                      <p:cBhvr>
                                        <p:cTn dur="1" fill="hold" id="10">
                                          <p:stCondLst>
                                            <p:cond delay="0"/>
                                          </p:stCondLst>
                                        </p:cTn>
                                        <p:tgtEl>
                                          <p:spTgt spid="12"/>
                                        </p:tgtEl>
                                        <p:attrNameLst>
                                          <p:attrName>style.visibility</p:attrName>
                                        </p:attrNameLst>
                                      </p:cBhvr>
                                      <p:to>
                                        <p:strVal val="visible"/>
                                      </p:to>
                                    </p:set>
                                    <p:animEffect filter="wipe(left)" transition="in">
                                      <p:cBhvr>
                                        <p:cTn dur="500" id="11"/>
                                        <p:tgtEl>
                                          <p:spTgt spid="12"/>
                                        </p:tgtEl>
                                      </p:cBhvr>
                                    </p:animEffect>
                                  </p:childTnLst>
                                </p:cTn>
                              </p:par>
                            </p:childTnLst>
                          </p:cTn>
                        </p:par>
                        <p:par>
                          <p:cTn fill="hold" id="12" nodeType="afterGroup">
                            <p:stCondLst>
                              <p:cond delay="1000"/>
                            </p:stCondLst>
                            <p:childTnLst>
                              <p:par>
                                <p:cTn fill="hold" id="13" nodeType="afterEffect" presetClass="entr" presetID="22" presetSubtype="4">
                                  <p:stCondLst>
                                    <p:cond delay="0"/>
                                  </p:stCondLst>
                                  <p:childTnLst>
                                    <p:set>
                                      <p:cBhvr>
                                        <p:cTn dur="1" fill="hold" id="14">
                                          <p:stCondLst>
                                            <p:cond delay="0"/>
                                          </p:stCondLst>
                                        </p:cTn>
                                        <p:tgtEl>
                                          <p:spTgt spid="15"/>
                                        </p:tgtEl>
                                        <p:attrNameLst>
                                          <p:attrName>style.visibility</p:attrName>
                                        </p:attrNameLst>
                                      </p:cBhvr>
                                      <p:to>
                                        <p:strVal val="visible"/>
                                      </p:to>
                                    </p:set>
                                    <p:animEffect filter="wipe(down)" transition="in">
                                      <p:cBhvr>
                                        <p:cTn dur="500" id="15"/>
                                        <p:tgtEl>
                                          <p:spTgt spid="15"/>
                                        </p:tgtEl>
                                      </p:cBhvr>
                                    </p:animEffect>
                                  </p:childTnLst>
                                </p:cTn>
                              </p:par>
                            </p:childTnLst>
                          </p:cTn>
                        </p:par>
                        <p:par>
                          <p:cTn fill="hold" id="16" nodeType="afterGroup">
                            <p:stCondLst>
                              <p:cond delay="1500"/>
                            </p:stCondLst>
                            <p:childTnLst>
                              <p:par>
                                <p:cTn fill="hold" grpId="0" id="17" nodeType="afterEffect" presetClass="entr" presetID="22" presetSubtype="8">
                                  <p:stCondLst>
                                    <p:cond delay="0"/>
                                  </p:stCondLst>
                                  <p:childTnLst>
                                    <p:set>
                                      <p:cBhvr>
                                        <p:cTn dur="1" fill="hold" id="18">
                                          <p:stCondLst>
                                            <p:cond delay="0"/>
                                          </p:stCondLst>
                                        </p:cTn>
                                        <p:tgtEl>
                                          <p:spTgt spid="13"/>
                                        </p:tgtEl>
                                        <p:attrNameLst>
                                          <p:attrName>style.visibility</p:attrName>
                                        </p:attrNameLst>
                                      </p:cBhvr>
                                      <p:to>
                                        <p:strVal val="visible"/>
                                      </p:to>
                                    </p:set>
                                    <p:animEffect filter="wipe(left)" transition="in">
                                      <p:cBhvr>
                                        <p:cTn dur="500" id="19"/>
                                        <p:tgtEl>
                                          <p:spTgt spid="13"/>
                                        </p:tgtEl>
                                      </p:cBhvr>
                                    </p:animEffect>
                                  </p:childTnLst>
                                </p:cTn>
                              </p:par>
                            </p:childTnLst>
                          </p:cTn>
                        </p:par>
                        <p:par>
                          <p:cTn fill="hold" id="20" nodeType="afterGroup">
                            <p:stCondLst>
                              <p:cond delay="2000"/>
                            </p:stCondLst>
                            <p:childTnLst>
                              <p:par>
                                <p:cTn fill="hold" grpId="0" id="21" nodeType="afterEffect" presetClass="entr" presetID="41" presetSubtype="0">
                                  <p:stCondLst>
                                    <p:cond delay="0"/>
                                  </p:stCondLst>
                                  <p:iterate type="lt">
                                    <p:tmPct val="10000"/>
                                  </p:iterate>
                                  <p:childTnLst>
                                    <p:set>
                                      <p:cBhvr>
                                        <p:cTn dur="1" fill="hold" id="22">
                                          <p:stCondLst>
                                            <p:cond delay="0"/>
                                          </p:stCondLst>
                                        </p:cTn>
                                        <p:tgtEl>
                                          <p:spTgt spid="14"/>
                                        </p:tgtEl>
                                        <p:attrNameLst>
                                          <p:attrName>style.visibility</p:attrName>
                                        </p:attrNameLst>
                                      </p:cBhvr>
                                      <p:to>
                                        <p:strVal val="visible"/>
                                      </p:to>
                                    </p:set>
                                    <p:anim calcmode="lin" valueType="num">
                                      <p:cBhvr>
                                        <p:cTn dur="500" fill="hold" id="23"/>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dur="500" fill="hold" id="24"/>
                                        <p:tgtEl>
                                          <p:spTgt spid="14"/>
                                        </p:tgtEl>
                                        <p:attrNameLst>
                                          <p:attrName>ppt_y</p:attrName>
                                        </p:attrNameLst>
                                      </p:cBhvr>
                                      <p:tavLst>
                                        <p:tav tm="0">
                                          <p:val>
                                            <p:strVal val="#ppt_y"/>
                                          </p:val>
                                        </p:tav>
                                        <p:tav tm="100000">
                                          <p:val>
                                            <p:strVal val="#ppt_y"/>
                                          </p:val>
                                        </p:tav>
                                      </p:tavLst>
                                    </p:anim>
                                    <p:anim calcmode="lin" valueType="num">
                                      <p:cBhvr>
                                        <p:cTn dur="500" fill="hold" id="25"/>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dur="500" fill="hold" id="26"/>
                                        <p:tgtEl>
                                          <p:spTgt spid="14"/>
                                        </p:tgtEl>
                                        <p:attrNameLst>
                                          <p:attrName>ppt_w</p:attrName>
                                        </p:attrNameLst>
                                      </p:cBhvr>
                                      <p:tavLst>
                                        <p:tav tm="0">
                                          <p:val>
                                            <p:strVal val="#ppt_w/10"/>
                                          </p:val>
                                        </p:tav>
                                        <p:tav tm="50000">
                                          <p:val>
                                            <p:strVal val="#ppt_w+.01"/>
                                          </p:val>
                                        </p:tav>
                                        <p:tav tm="100000">
                                          <p:val>
                                            <p:strVal val="#ppt_w"/>
                                          </p:val>
                                        </p:tav>
                                      </p:tavLst>
                                    </p:anim>
                                    <p:animEffect filter="fade" transition="in">
                                      <p:cBhvr>
                                        <p:cTn dur="500" id="27" tmFilter="0,0; .5, 1; 1, 1"/>
                                        <p:tgtEl>
                                          <p:spTgt spid="14"/>
                                        </p:tgtEl>
                                      </p:cBhvr>
                                    </p:animEffect>
                                  </p:childTnLst>
                                </p:cTn>
                              </p:par>
                            </p:childTnLst>
                          </p:cTn>
                        </p:par>
                      </p:childTnLst>
                    </p:cTn>
                  </p:par>
                  <p:par>
                    <p:cTn fill="hold" id="28" nodeType="clickPar">
                      <p:stCondLst>
                        <p:cond delay="indefinite"/>
                        <p:cond delay="0" evt="onBegin">
                          <p:tn val="27"/>
                        </p:cond>
                      </p:stCondLst>
                      <p:childTnLst>
                        <p:par>
                          <p:cTn fill="hold" id="29">
                            <p:stCondLst>
                              <p:cond delay="0"/>
                            </p:stCondLst>
                            <p:childTnLst>
                              <p:par>
                                <p:cTn fill="hold" id="30" nodeType="clickEffect" presetClass="entr" presetID="42" presetSubtype="0">
                                  <p:stCondLst>
                                    <p:cond delay="0"/>
                                  </p:stCondLst>
                                  <p:childTnLst>
                                    <p:set>
                                      <p:cBhvr>
                                        <p:cTn dur="1" fill="hold" id="31">
                                          <p:stCondLst>
                                            <p:cond delay="0"/>
                                          </p:stCondLst>
                                        </p:cTn>
                                        <p:tgtEl>
                                          <p:spTgt spid="32"/>
                                        </p:tgtEl>
                                        <p:attrNameLst>
                                          <p:attrName>style.visibility</p:attrName>
                                        </p:attrNameLst>
                                      </p:cBhvr>
                                      <p:to>
                                        <p:strVal val="visible"/>
                                      </p:to>
                                    </p:set>
                                    <p:animEffect filter="fade" transition="in">
                                      <p:cBhvr>
                                        <p:cTn dur="1000" id="32"/>
                                        <p:tgtEl>
                                          <p:spTgt spid="32"/>
                                        </p:tgtEl>
                                      </p:cBhvr>
                                    </p:animEffect>
                                    <p:anim calcmode="lin" valueType="num">
                                      <p:cBhvr>
                                        <p:cTn dur="1000" fill="hold" id="33"/>
                                        <p:tgtEl>
                                          <p:spTgt spid="32"/>
                                        </p:tgtEl>
                                        <p:attrNameLst>
                                          <p:attrName>ppt_x</p:attrName>
                                        </p:attrNameLst>
                                      </p:cBhvr>
                                      <p:tavLst>
                                        <p:tav tm="0">
                                          <p:val>
                                            <p:strVal val="#ppt_x"/>
                                          </p:val>
                                        </p:tav>
                                        <p:tav tm="100000">
                                          <p:val>
                                            <p:strVal val="#ppt_x"/>
                                          </p:val>
                                        </p:tav>
                                      </p:tavLst>
                                    </p:anim>
                                    <p:anim calcmode="lin" valueType="num">
                                      <p:cBhvr>
                                        <p:cTn dur="1000" fill="hold" id="34"/>
                                        <p:tgtEl>
                                          <p:spTgt spid="32"/>
                                        </p:tgtEl>
                                        <p:attrNameLst>
                                          <p:attrName>ppt_y</p:attrName>
                                        </p:attrNameLst>
                                      </p:cBhvr>
                                      <p:tavLst>
                                        <p:tav tm="0">
                                          <p:val>
                                            <p:strVal val="#ppt_y+.1"/>
                                          </p:val>
                                        </p:tav>
                                        <p:tav tm="100000">
                                          <p:val>
                                            <p:strVal val="#ppt_y"/>
                                          </p:val>
                                        </p:tav>
                                      </p:tavLst>
                                    </p:anim>
                                  </p:childTnLst>
                                </p:cTn>
                              </p:par>
                            </p:childTnLst>
                          </p:cTn>
                        </p:par>
                      </p:childTnLst>
                    </p:cTn>
                  </p:par>
                  <p:par>
                    <p:cTn fill="hold" id="35" nodeType="clickPar">
                      <p:stCondLst>
                        <p:cond delay="indefinite"/>
                        <p:cond delay="0" evt="onBegin">
                          <p:tn val="34"/>
                        </p:cond>
                      </p:stCondLst>
                      <p:childTnLst>
                        <p:par>
                          <p:cTn fill="hold" id="36">
                            <p:stCondLst>
                              <p:cond delay="0"/>
                            </p:stCondLst>
                            <p:childTnLst>
                              <p:par>
                                <p:cTn fill="hold" grpId="0" id="37" nodeType="clickEffect" presetClass="entr" presetID="42" presetSubtype="0">
                                  <p:stCondLst>
                                    <p:cond delay="0"/>
                                  </p:stCondLst>
                                  <p:childTnLst>
                                    <p:set>
                                      <p:cBhvr>
                                        <p:cTn dur="1" fill="hold" id="38">
                                          <p:stCondLst>
                                            <p:cond delay="0"/>
                                          </p:stCondLst>
                                        </p:cTn>
                                        <p:tgtEl>
                                          <p:spTgt spid="28"/>
                                        </p:tgtEl>
                                        <p:attrNameLst>
                                          <p:attrName>style.visibility</p:attrName>
                                        </p:attrNameLst>
                                      </p:cBhvr>
                                      <p:to>
                                        <p:strVal val="visible"/>
                                      </p:to>
                                    </p:set>
                                    <p:animEffect filter="fade" transition="in">
                                      <p:cBhvr>
                                        <p:cTn dur="1000" id="39"/>
                                        <p:tgtEl>
                                          <p:spTgt spid="28"/>
                                        </p:tgtEl>
                                      </p:cBhvr>
                                    </p:animEffect>
                                    <p:anim calcmode="lin" valueType="num">
                                      <p:cBhvr>
                                        <p:cTn dur="1000" fill="hold" id="40"/>
                                        <p:tgtEl>
                                          <p:spTgt spid="28"/>
                                        </p:tgtEl>
                                        <p:attrNameLst>
                                          <p:attrName>ppt_x</p:attrName>
                                        </p:attrNameLst>
                                      </p:cBhvr>
                                      <p:tavLst>
                                        <p:tav tm="0">
                                          <p:val>
                                            <p:strVal val="#ppt_x"/>
                                          </p:val>
                                        </p:tav>
                                        <p:tav tm="100000">
                                          <p:val>
                                            <p:strVal val="#ppt_x"/>
                                          </p:val>
                                        </p:tav>
                                      </p:tavLst>
                                    </p:anim>
                                    <p:anim calcmode="lin" valueType="num">
                                      <p:cBhvr>
                                        <p:cTn dur="1000" fill="hold" id="41"/>
                                        <p:tgtEl>
                                          <p:spTgt spid="28"/>
                                        </p:tgtEl>
                                        <p:attrNameLst>
                                          <p:attrName>ppt_y</p:attrName>
                                        </p:attrNameLst>
                                      </p:cBhvr>
                                      <p:tavLst>
                                        <p:tav tm="0">
                                          <p:val>
                                            <p:strVal val="#ppt_y+.1"/>
                                          </p:val>
                                        </p:tav>
                                        <p:tav tm="100000">
                                          <p:val>
                                            <p:strVal val="#ppt_y"/>
                                          </p:val>
                                        </p:tav>
                                      </p:tavLst>
                                    </p:anim>
                                  </p:childTnLst>
                                </p:cTn>
                              </p:par>
                            </p:childTnLst>
                          </p:cTn>
                        </p:par>
                      </p:childTnLst>
                    </p:cTn>
                  </p:par>
                  <p:par>
                    <p:cTn fill="hold" id="42" nodeType="clickPar">
                      <p:stCondLst>
                        <p:cond delay="indefinite"/>
                        <p:cond delay="0" evt="onBegin">
                          <p:tn val="41"/>
                        </p:cond>
                      </p:stCondLst>
                      <p:childTnLst>
                        <p:par>
                          <p:cTn fill="hold" id="43">
                            <p:stCondLst>
                              <p:cond delay="0"/>
                            </p:stCondLst>
                            <p:childTnLst>
                              <p:par>
                                <p:cTn fill="hold" id="44" nodeType="clickEffect" presetClass="entr" presetID="42" presetSubtype="0">
                                  <p:stCondLst>
                                    <p:cond delay="0"/>
                                  </p:stCondLst>
                                  <p:childTnLst>
                                    <p:set>
                                      <p:cBhvr>
                                        <p:cTn dur="1" fill="hold" id="45">
                                          <p:stCondLst>
                                            <p:cond delay="0"/>
                                          </p:stCondLst>
                                        </p:cTn>
                                        <p:tgtEl>
                                          <p:spTgt spid="35"/>
                                        </p:tgtEl>
                                        <p:attrNameLst>
                                          <p:attrName>style.visibility</p:attrName>
                                        </p:attrNameLst>
                                      </p:cBhvr>
                                      <p:to>
                                        <p:strVal val="visible"/>
                                      </p:to>
                                    </p:set>
                                    <p:animEffect filter="fade" transition="in">
                                      <p:cBhvr>
                                        <p:cTn dur="1000" id="46"/>
                                        <p:tgtEl>
                                          <p:spTgt spid="35"/>
                                        </p:tgtEl>
                                      </p:cBhvr>
                                    </p:animEffect>
                                    <p:anim calcmode="lin" valueType="num">
                                      <p:cBhvr>
                                        <p:cTn dur="1000" fill="hold" id="47"/>
                                        <p:tgtEl>
                                          <p:spTgt spid="35"/>
                                        </p:tgtEl>
                                        <p:attrNameLst>
                                          <p:attrName>ppt_x</p:attrName>
                                        </p:attrNameLst>
                                      </p:cBhvr>
                                      <p:tavLst>
                                        <p:tav tm="0">
                                          <p:val>
                                            <p:strVal val="#ppt_x"/>
                                          </p:val>
                                        </p:tav>
                                        <p:tav tm="100000">
                                          <p:val>
                                            <p:strVal val="#ppt_x"/>
                                          </p:val>
                                        </p:tav>
                                      </p:tavLst>
                                    </p:anim>
                                    <p:anim calcmode="lin" valueType="num">
                                      <p:cBhvr>
                                        <p:cTn dur="1000" fill="hold" id="48"/>
                                        <p:tgtEl>
                                          <p:spTgt spid="35"/>
                                        </p:tgtEl>
                                        <p:attrNameLst>
                                          <p:attrName>ppt_y</p:attrName>
                                        </p:attrNameLst>
                                      </p:cBhvr>
                                      <p:tavLst>
                                        <p:tav tm="0">
                                          <p:val>
                                            <p:strVal val="#ppt_y+.1"/>
                                          </p:val>
                                        </p:tav>
                                        <p:tav tm="100000">
                                          <p:val>
                                            <p:strVal val="#ppt_y"/>
                                          </p:val>
                                        </p:tav>
                                      </p:tavLst>
                                    </p:anim>
                                  </p:childTnLst>
                                </p:cTn>
                              </p:par>
                            </p:childTnLst>
                          </p:cTn>
                        </p:par>
                      </p:childTnLst>
                    </p:cTn>
                  </p:par>
                  <p:par>
                    <p:cTn fill="hold" id="49" nodeType="clickPar">
                      <p:stCondLst>
                        <p:cond delay="indefinite"/>
                        <p:cond delay="0" evt="onBegin">
                          <p:tn val="48"/>
                        </p:cond>
                      </p:stCondLst>
                      <p:childTnLst>
                        <p:par>
                          <p:cTn fill="hold" id="50">
                            <p:stCondLst>
                              <p:cond delay="0"/>
                            </p:stCondLst>
                            <p:childTnLst>
                              <p:par>
                                <p:cTn fill="hold" grpId="0" id="51" nodeType="clickEffect" presetClass="entr" presetID="42" presetSubtype="0">
                                  <p:stCondLst>
                                    <p:cond delay="0"/>
                                  </p:stCondLst>
                                  <p:childTnLst>
                                    <p:set>
                                      <p:cBhvr>
                                        <p:cTn dur="1" fill="hold" id="52">
                                          <p:stCondLst>
                                            <p:cond delay="0"/>
                                          </p:stCondLst>
                                        </p:cTn>
                                        <p:tgtEl>
                                          <p:spTgt spid="31"/>
                                        </p:tgtEl>
                                        <p:attrNameLst>
                                          <p:attrName>style.visibility</p:attrName>
                                        </p:attrNameLst>
                                      </p:cBhvr>
                                      <p:to>
                                        <p:strVal val="visible"/>
                                      </p:to>
                                    </p:set>
                                    <p:animEffect filter="fade" transition="in">
                                      <p:cBhvr>
                                        <p:cTn dur="1000" id="53"/>
                                        <p:tgtEl>
                                          <p:spTgt spid="31"/>
                                        </p:tgtEl>
                                      </p:cBhvr>
                                    </p:animEffect>
                                    <p:anim calcmode="lin" valueType="num">
                                      <p:cBhvr>
                                        <p:cTn dur="1000" fill="hold" id="54"/>
                                        <p:tgtEl>
                                          <p:spTgt spid="31"/>
                                        </p:tgtEl>
                                        <p:attrNameLst>
                                          <p:attrName>ppt_x</p:attrName>
                                        </p:attrNameLst>
                                      </p:cBhvr>
                                      <p:tavLst>
                                        <p:tav tm="0">
                                          <p:val>
                                            <p:strVal val="#ppt_x"/>
                                          </p:val>
                                        </p:tav>
                                        <p:tav tm="100000">
                                          <p:val>
                                            <p:strVal val="#ppt_x"/>
                                          </p:val>
                                        </p:tav>
                                      </p:tavLst>
                                    </p:anim>
                                    <p:anim calcmode="lin" valueType="num">
                                      <p:cBhvr>
                                        <p:cTn dur="1000" fill="hold" id="55"/>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bldLst>
      <p:bldP animBg="1" grpId="0" spid="12"/>
      <p:bldP grpId="0" spid="13"/>
      <p:bldP grpId="0" spid="14"/>
      <p:bldP grpId="0" spid="28"/>
      <p:bldP grpId="0" spid="31"/>
    </p:bldLst>
  </p:timing>
</p:sld>
</file>

<file path=ppt/tags/tag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1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1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14.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1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1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7.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536092055&quot;}*auto_galley_ai_*1762326556049_20.178_29018ffef74a-slide-5"/>
</p:tagLst>
</file>

<file path=ppt/tags/tag1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377394&quot;}*auto_galley_ai_*1762326556049_20.178_29018ffef74a-slide-5"/>
</p:tagLst>
</file>

<file path=ppt/tags/tag2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3.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24.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615922354&quot;}*auto_galley_ai_*1762326556049_20.178_29018ffef74a-slide-6"/>
</p:tagLst>
</file>

<file path=ppt/tags/tag2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6.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427844&quot;}*auto_galley_ai_*1762326556049_20.178_29018ffef74a-slide-6"/>
</p:tagLst>
</file>

<file path=ppt/tags/tag2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9.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3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2.xml><?xml version="1.0" encoding="utf-8"?>
<p:tagLst xmlns:p="http://schemas.openxmlformats.org/presentationml/2006/main">
  <p:tag name="KSO_WM_DIAGRAM_GROUP_CODE" val="1"/>
  <p:tag name="KSO_WM_FIGMA_FLAG" val="#fgm#"/>
  <p:tag name="KSO_WM_UNIT_PRESET_TEXT" val="单击此处添加项正文"/>
</p:tagLst>
</file>

<file path=ppt/tags/tag33.xml><?xml version="1.0" encoding="utf-8"?>
<p:tagLst xmlns:p="http://schemas.openxmlformats.org/presentationml/2006/main">
  <p:tag name="KSO_WM_DIAGRAM_GROUP_CODE" val="1"/>
  <p:tag name="KSO_WM_FIGMA_FLAG" val="#fgm#"/>
  <p:tag name="KSO_WM_UNIT_PRESET_TEXT" val="单击此处添加项正文"/>
</p:tagLst>
</file>

<file path=ppt/tags/tag34.xml><?xml version="1.0" encoding="utf-8"?>
<p:tagLst xmlns:p="http://schemas.openxmlformats.org/presentationml/2006/main">
  <p:tag name="KSO_WM_DIAGRAM_GROUP_CODE" val="1"/>
  <p:tag name="KSO_WM_FIGMA_FLAG" val="#fgm#"/>
  <p:tag name="KSO_WM_UNIT_PRESET_TEXT" val="单击此处添加项正文"/>
</p:tagLst>
</file>

<file path=ppt/tags/tag3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6.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3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8.xml><?xml version="1.0" encoding="utf-8"?>
<p:tagLst xmlns:p="http://schemas.openxmlformats.org/presentationml/2006/main">
  <p:tag name="KSO_WM_DIAGRAM_GROUP_CODE" val="1"/>
  <p:tag name="KSO_WM_FIGMA_FLAG" val="#fgm#"/>
  <p:tag name="KSO_WM_UNIT_PRESET_TEXT" val="单击此处添加项正文"/>
</p:tagLst>
</file>

<file path=ppt/tags/tag39.xml><?xml version="1.0" encoding="utf-8"?>
<p:tagLst xmlns:p="http://schemas.openxmlformats.org/presentationml/2006/main">
  <p:tag name="KSO_WM_DIAGRAM_GROUP_CODE" val="1"/>
  <p:tag name="KSO_WM_FIGMA_FLAG" val="#fgm#"/>
  <p:tag name="KSO_WM_UNIT_PRESET_TEXT" val="单击此处添加项正文"/>
</p:tagLst>
</file>

<file path=ppt/tags/tag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40.xml><?xml version="1.0" encoding="utf-8"?>
<p:tagLst xmlns:p="http://schemas.openxmlformats.org/presentationml/2006/main">
  <p:tag name="KSO_WM_DIAGRAM_GROUP_CODE" val="1"/>
  <p:tag name="KSO_WM_FIGMA_FLAG" val="#fgm#"/>
  <p:tag name="KSO_WM_UNIT_PRESET_TEXT" val="单击此处添加项正文"/>
</p:tagLst>
</file>

<file path=ppt/tags/tag4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2.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4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4.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4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6.xml><?xml version="1.0" encoding="utf-8"?>
<p:tagLst xmlns:p="http://schemas.openxmlformats.org/presentationml/2006/main">
  <p:tag name="$PH_EXT" val="1"/>
  <p:tag name="KSO_WM_BEAUTIFY_FLAG" val="#fgm#"/>
  <p:tag name="KSO_WM_DIAGRAM_GROUP_CODE" val="1"/>
  <p:tag name="KSO_WM_FIGMA_DECORATION_INDEX" val="1"/>
  <p:tag name="KSO_WM_FIGMA_FLAG" val="#fgm#"/>
  <p:tag name="KSO_WM_UNIT_INDEX" val="1_1_1"/>
  <p:tag name="KSO_WM_UNIT_TYPE" val="l_h_x"/>
</p:tagLst>
</file>

<file path=ppt/tags/tag47.xml><?xml version="1.0" encoding="utf-8"?>
<p:tagLst xmlns:p="http://schemas.openxmlformats.org/presentationml/2006/main">
  <p:tag name="KSO_WM_DIAGRAM_GROUP_CODE" val="1"/>
  <p:tag name="KSO_WM_FIGMA_FLAG" val="#fgm#"/>
  <p:tag name="KSO_WM_UNIT_PRESET_TEXT" val="单击此处添加项正文"/>
</p:tagLst>
</file>

<file path=ppt/tags/tag4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9.xml><?xml version="1.0" encoding="utf-8"?>
<p:tagLst xmlns:p="http://schemas.openxmlformats.org/presentationml/2006/main">
  <p:tag name="$PH_EXT" val="1"/>
  <p:tag name="KSO_WM_BEAUTIFY_FLAG" val="#fgm#"/>
  <p:tag name="KSO_WM_DIAGRAM_GROUP_CODE" val="1"/>
  <p:tag name="KSO_WM_FIGMA_DECORATION_INDEX" val="2"/>
  <p:tag name="KSO_WM_FIGMA_FLAG" val="#fgm#"/>
  <p:tag name="KSO_WM_UNIT_INDEX" val="1_2_1"/>
  <p:tag name="KSO_WM_UNIT_TYPE" val="l_h_x"/>
</p:tagLst>
</file>

<file path=ppt/tags/tag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50.xml><?xml version="1.0" encoding="utf-8"?>
<p:tagLst xmlns:p="http://schemas.openxmlformats.org/presentationml/2006/main">
  <p:tag name="KSO_WM_DIAGRAM_GROUP_CODE" val="1"/>
  <p:tag name="KSO_WM_FIGMA_FLAG" val="#fgm#"/>
  <p:tag name="KSO_WM_UNIT_PRESET_TEXT" val="单击此处添加项正文"/>
</p:tagLst>
</file>

<file path=ppt/tags/tag51.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c48140ae-2f08-491b-b807-29a534683792.jpg?Expires=1793862564&amp;AWSAccessKeyId=AKLT9NSy7kh8TIS1UzNqLRY2&amp;Signature=i7olgxw3h8s3yqp94tNd947cMjU%3D&quot;}*auto_qingqiu_ai_*1762326556049_20.178_29018ffef74a-slide-12"/>
</p:tagLst>
</file>

<file path=ppt/tags/tag52.xml><?xml version="1.0" encoding="utf-8"?>
<p:tagLst xmlns:p="http://schemas.openxmlformats.org/presentationml/2006/main">
  <p:tag name="KSO_WM_DIAGRAM_GROUP_CODE" val="1"/>
  <p:tag name="KSO_WM_FIGMA_FLAG" val="#fgm#"/>
  <p:tag name="KSO_WM_UNIT_PRESET_TEXT" val="单击此处添加项标题"/>
</p:tagLst>
</file>

<file path=ppt/tags/tag53.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86140a8a-0c65-484a-8065-18120d510778.jpg?Expires=1793862564&amp;AWSAccessKeyId=AKLT9NSy7kh8TIS1UzNqLRY2&amp;Signature=nY5Bz2KcQE3KROZF%2BppcrXKLFpE%3D&quot;}*auto_qingqiu_ai_*1762326556049_20.178_29018ffef74a-slide-13"/>
</p:tagLst>
</file>

<file path=ppt/tags/tag54.xml><?xml version="1.0" encoding="utf-8"?>
<p:tagLst xmlns:p="http://schemas.openxmlformats.org/presentationml/2006/main">
  <p:tag name="KSO_WM_DIAGRAM_GROUP_CODE" val="1"/>
  <p:tag name="KSO_WM_FIGMA_FLAG" val="#fgm#"/>
  <p:tag name="KSO_WM_UNIT_PRESET_TEXT" val="单击此处添加项标题"/>
</p:tagLst>
</file>

<file path=ppt/tags/tag55.xml><?xml version="1.0" encoding="utf-8"?>
<p:tagLst xmlns:p="http://schemas.openxmlformats.org/presentationml/2006/main">
  <p:tag name="KSO_WM_DIAGRAM_GROUP_CODE" val="1"/>
  <p:tag name="KSO_WM_FIGMA_FLAG" val="#fgm#"/>
  <p:tag name="KSO_WM_UNIT_PRESET_TEXT" val="单击此处添加正文"/>
</p:tagLst>
</file>

<file path=ppt/tags/tag5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11/d5ed7eff-5638-408f-8b6e-404d6dfac85d.jpg?Expires=1793862565&amp;AWSAccessKeyId=AKLT9NSy7kh8TIS1UzNqLRY2&amp;Signature=uEbiYUIWTN0r8y9kX9cAbvNzW8I%3D&quot;}*auto_qingqiu_ai_*1762326556049_20.178_29018ffef74a-slide-14"/>
</p:tagLst>
</file>

<file path=ppt/tags/tag5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58.xml><?xml version="1.0" encoding="utf-8"?>
<p:tagLst xmlns:p="http://schemas.openxmlformats.org/presentationml/2006/main">
  <p:tag name="KSO_WM_DIAGRAM_GROUP_CODE" val="1"/>
  <p:tag name="KSO_WM_FIGMA_FLAG" val="#fgm#"/>
  <p:tag name="KSO_WM_UNIT_PRESET_TEXT" val="单击此处添加正文"/>
</p:tagLst>
</file>

<file path=ppt/tags/tag59.xml><?xml version="1.0" encoding="utf-8"?>
<p:tagLst xmlns:p="http://schemas.openxmlformats.org/presentationml/2006/main">
  <p:tag name="AS_OS" val="Mac OS X 15.6.1"/>
  <p:tag name="AS_RELEASE_DATE" val="2025.11.30"/>
  <p:tag name="AS_TITLE" val="Aspose.Slides for Java"/>
  <p:tag name="AS_VERSION" val="25.11"/>
</p:tagLst>
</file>

<file path=ppt/tags/tag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133</Paragraphs>
  <Slides>13</Slides>
  <Notes>13</Notes>
  <TotalTime>1</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13</vt:i4>
      </vt:variant>
    </vt:vector>
  </HeadingPairs>
  <TitlesOfParts>
    <vt:vector baseType="lpstr" size="23">
      <vt:lpstr>Arial</vt:lpstr>
      <vt:lpstr>Calibri</vt:lpstr>
      <vt:lpstr>微软雅黑</vt:lpstr>
      <vt:lpstr>庞门正道标题体</vt:lpstr>
      <vt:lpstr>Wingdings</vt:lpstr>
      <vt:lpstr>印品黑体</vt:lpstr>
      <vt:lpstr>宋体</vt:lpstr>
      <vt:lpstr>等线 Light</vt:lpstr>
      <vt:lpstr>等线</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25.1100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2025-12-08T20:28:34.517</cp:lastPrinted>
  <dcterms:created xsi:type="dcterms:W3CDTF">2025-12-08T12:28:34Z</dcterms:created>
  <dcterms:modified xsi:type="dcterms:W3CDTF">2025-12-08T12:28:38Z</dcterms:modified>
</cp:coreProperties>
</file>